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3655564E-CF15-4C19-B7C9-3158C5ACBF62}">
  <a:tblStyle styleId="{3655564E-CF15-4C19-B7C9-3158C5ACBF62}" styleName="Table_0">
    <a:wholeTbl>
      <a:tcStyle>
        <a:tcBdr>
          <a:left>
            <a:ln w="9525" cap="flat">
              <a:solidFill>
                <a:srgbClr val="000000"/>
              </a:solidFill>
              <a:prstDash val="solid"/>
              <a:round/>
              <a:headEnd type="none" w="med" len="med"/>
              <a:tailEnd type="none" w="med" len="med"/>
            </a:ln>
          </a:left>
          <a:right>
            <a:ln w="9525" cap="flat">
              <a:solidFill>
                <a:srgbClr val="000000"/>
              </a:solidFill>
              <a:prstDash val="solid"/>
              <a:round/>
              <a:headEnd type="none" w="med" len="med"/>
              <a:tailEnd type="none" w="med" len="med"/>
            </a:ln>
          </a:right>
          <a:top>
            <a:ln w="9525" cap="flat">
              <a:solidFill>
                <a:srgbClr val="000000"/>
              </a:solidFill>
              <a:prstDash val="solid"/>
              <a:round/>
              <a:headEnd type="none" w="med" len="med"/>
              <a:tailEnd type="none" w="med" len="med"/>
            </a:ln>
          </a:top>
          <a:bottom>
            <a:ln w="9525" cap="flat">
              <a:solidFill>
                <a:srgbClr val="000000"/>
              </a:solidFill>
              <a:prstDash val="solid"/>
              <a:round/>
              <a:headEnd type="none" w="med" len="med"/>
              <a:tailEnd type="none" w="med" len="med"/>
            </a:ln>
          </a:bottom>
          <a:insideH>
            <a:ln w="9525" cap="flat">
              <a:solidFill>
                <a:srgbClr val="000000"/>
              </a:solidFill>
              <a:prstDash val="solid"/>
              <a:round/>
              <a:headEnd type="none" w="med" len="med"/>
              <a:tailEnd type="none" w="med" len="med"/>
            </a:ln>
          </a:insideH>
          <a:insideV>
            <a:ln w="9525" cap="flat">
              <a:solidFill>
                <a:srgbClr val="000000"/>
              </a:solidFill>
              <a:prstDash val="solid"/>
              <a:round/>
              <a:headEnd type="none" w="med" len="med"/>
              <a:tailEnd type="none" w="med" len="med"/>
            </a:ln>
          </a:insideV>
        </a:tcBdr>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4194687873"/>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
        <p:cNvGrpSpPr/>
        <p:nvPr/>
      </p:nvGrpSpPr>
      <p:grpSpPr>
        <a:xfrm>
          <a:off x="0" y="0"/>
          <a:ext cx="0" cy="0"/>
          <a:chOff x="0" y="0"/>
          <a:chExt cx="0" cy="0"/>
        </a:xfrm>
      </p:grpSpPr>
      <p:sp>
        <p:nvSpPr>
          <p:cNvPr id="50" name="Shape 5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1" name="Shape 5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Shape 65"/>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6" name="Shape 6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buNone/>
            </a:pPr>
            <a:r>
              <a:rPr lang="en"/>
              <a:t>Lo and Sc were 2 of the 3 republican governed south states</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0"/>
        <p:cNvGrpSpPr/>
        <p:nvPr/>
      </p:nvGrpSpPr>
      <p:grpSpPr>
        <a:xfrm>
          <a:off x="0" y="0"/>
          <a:ext cx="0" cy="0"/>
          <a:chOff x="0" y="0"/>
          <a:chExt cx="0" cy="0"/>
        </a:xfrm>
      </p:grpSpPr>
      <p:sp>
        <p:nvSpPr>
          <p:cNvPr id="71" name="Shape 7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2" name="Shape 7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p:nvPr/>
        </p:nvSpPr>
        <p:spPr>
          <a:xfrm>
            <a:off x="0" y="0"/>
            <a:ext cx="9144000" cy="6901800"/>
          </a:xfrm>
          <a:prstGeom prst="rect">
            <a:avLst/>
          </a:prstGeom>
          <a:gradFill>
            <a:gsLst>
              <a:gs pos="0">
                <a:srgbClr val="003171"/>
              </a:gs>
              <a:gs pos="100000">
                <a:srgbClr val="549FFF"/>
              </a:gs>
            </a:gsLst>
            <a:lin ang="7920000" scaled="0"/>
          </a:gradFill>
          <a:ln>
            <a:noFill/>
          </a:ln>
        </p:spPr>
        <p:txBody>
          <a:bodyPr lIns="91425" tIns="45700" rIns="91425" bIns="45700" anchor="ctr" anchorCtr="0">
            <a:noAutofit/>
          </a:bodyPr>
          <a:lstStyle/>
          <a:p>
            <a:endParaRPr/>
          </a:p>
        </p:txBody>
      </p:sp>
      <p:sp>
        <p:nvSpPr>
          <p:cNvPr id="9" name="Shape 9"/>
          <p:cNvSpPr/>
          <p:nvPr/>
        </p:nvSpPr>
        <p:spPr>
          <a:xfrm flipH="1">
            <a:off x="-3832" y="16052"/>
            <a:ext cx="10925833" cy="6881034"/>
          </a:xfrm>
          <a:custGeom>
            <a:avLst/>
            <a:gdLst/>
            <a:ahLst/>
            <a:cxnLst/>
            <a:rect l="0" t="0" r="0" b="0"/>
            <a:pathLst>
              <a:path w="24279631" h="6863875" extrusionOk="0">
                <a:moveTo>
                  <a:pt x="9291599" y="0"/>
                </a:moveTo>
                <a:lnTo>
                  <a:pt x="24279631" y="5875"/>
                </a:lnTo>
                <a:lnTo>
                  <a:pt x="24250422" y="6863875"/>
                </a:lnTo>
                <a:lnTo>
                  <a:pt x="8740466" y="6858000"/>
                </a:lnTo>
                <a:cubicBezTo>
                  <a:pt x="0" y="3062308"/>
                  <a:pt x="7449035" y="312298"/>
                  <a:pt x="9291599" y="0"/>
                </a:cubicBezTo>
                <a:close/>
              </a:path>
            </a:pathLst>
          </a:custGeom>
          <a:gradFill>
            <a:gsLst>
              <a:gs pos="0">
                <a:srgbClr val="549FFF">
                  <a:alpha val="40784"/>
                </a:srgbClr>
              </a:gs>
              <a:gs pos="41000">
                <a:srgbClr val="003171">
                  <a:alpha val="94901"/>
                </a:srgbClr>
              </a:gs>
              <a:gs pos="100000">
                <a:srgbClr val="003171">
                  <a:alpha val="94901"/>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10" name="Shape 10"/>
          <p:cNvSpPr/>
          <p:nvPr/>
        </p:nvSpPr>
        <p:spPr>
          <a:xfrm flipH="1">
            <a:off x="14659" y="881"/>
            <a:ext cx="10500940" cy="6881034"/>
          </a:xfrm>
          <a:custGeom>
            <a:avLst/>
            <a:gdLst/>
            <a:ahLst/>
            <a:cxnLst/>
            <a:rect l="0" t="0" r="0" b="0"/>
            <a:pathLst>
              <a:path w="24279631" h="6863875" extrusionOk="0">
                <a:moveTo>
                  <a:pt x="9291599" y="0"/>
                </a:moveTo>
                <a:lnTo>
                  <a:pt x="24279631" y="5875"/>
                </a:lnTo>
                <a:lnTo>
                  <a:pt x="24250422" y="6863875"/>
                </a:lnTo>
                <a:lnTo>
                  <a:pt x="8740466" y="6858000"/>
                </a:lnTo>
                <a:cubicBezTo>
                  <a:pt x="0" y="3062308"/>
                  <a:pt x="7449035" y="312298"/>
                  <a:pt x="9291599" y="0"/>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b" anchorCtr="0">
            <a:noAutofit/>
          </a:bodyPr>
          <a:lstStyle/>
          <a:p>
            <a:endParaRPr/>
          </a:p>
        </p:txBody>
      </p:sp>
      <p:sp>
        <p:nvSpPr>
          <p:cNvPr id="11" name="Shape 11"/>
          <p:cNvSpPr/>
          <p:nvPr/>
        </p:nvSpPr>
        <p:spPr>
          <a:xfrm>
            <a:off x="-846666" y="-881"/>
            <a:ext cx="2167466" cy="6906895"/>
          </a:xfrm>
          <a:custGeom>
            <a:avLst/>
            <a:gdLst/>
            <a:ahLst/>
            <a:cxnLst/>
            <a:rect l="0" t="0" r="0" b="0"/>
            <a:pathLst>
              <a:path w="2167467" h="6180667" extrusionOk="0">
                <a:moveTo>
                  <a:pt x="939800" y="0"/>
                </a:moveTo>
                <a:lnTo>
                  <a:pt x="1905000" y="5881"/>
                </a:lnTo>
                <a:cubicBezTo>
                  <a:pt x="2167467" y="1035992"/>
                  <a:pt x="0" y="1848556"/>
                  <a:pt x="1896533" y="6180667"/>
                </a:cubicBezTo>
                <a:lnTo>
                  <a:pt x="939800" y="6180667"/>
                </a:lnTo>
                <a:lnTo>
                  <a:pt x="939800" y="0"/>
                </a:lnTo>
                <a:close/>
              </a:path>
            </a:pathLst>
          </a:custGeom>
          <a:gradFill>
            <a:gsLst>
              <a:gs pos="0">
                <a:srgbClr val="003171">
                  <a:alpha val="20784"/>
                </a:srgbClr>
              </a:gs>
              <a:gs pos="100000">
                <a:srgbClr val="65A8FF">
                  <a:alpha val="20784"/>
                </a:srgbClr>
              </a:gs>
            </a:gsLst>
            <a:lin ang="0" scaled="0"/>
          </a:gradFill>
          <a:ln>
            <a:noFill/>
          </a:ln>
        </p:spPr>
        <p:txBody>
          <a:bodyPr lIns="91425" tIns="45700" rIns="91425" bIns="45700" anchor="ctr" anchorCtr="0">
            <a:noAutofit/>
          </a:bodyPr>
          <a:lstStyle/>
          <a:p>
            <a:endParaRPr/>
          </a:p>
        </p:txBody>
      </p:sp>
      <p:sp>
        <p:nvSpPr>
          <p:cNvPr id="12" name="Shape 12"/>
          <p:cNvSpPr/>
          <p:nvPr/>
        </p:nvSpPr>
        <p:spPr>
          <a:xfrm rot="10800000" flipH="1">
            <a:off x="-524933" y="-4974"/>
            <a:ext cx="1403434" cy="6906895"/>
          </a:xfrm>
          <a:custGeom>
            <a:avLst/>
            <a:gdLst/>
            <a:ahLst/>
            <a:cxnLst/>
            <a:rect l="0" t="0" r="0" b="0"/>
            <a:pathLst>
              <a:path w="2167467" h="6180667" extrusionOk="0">
                <a:moveTo>
                  <a:pt x="939800" y="0"/>
                </a:moveTo>
                <a:lnTo>
                  <a:pt x="1905000" y="5881"/>
                </a:lnTo>
                <a:cubicBezTo>
                  <a:pt x="2167467" y="1035992"/>
                  <a:pt x="0" y="1848556"/>
                  <a:pt x="1896533" y="6180667"/>
                </a:cubicBezTo>
                <a:lnTo>
                  <a:pt x="939800" y="6180667"/>
                </a:lnTo>
                <a:lnTo>
                  <a:pt x="939800" y="0"/>
                </a:lnTo>
                <a:close/>
              </a:path>
            </a:pathLst>
          </a:custGeom>
          <a:gradFill>
            <a:gsLst>
              <a:gs pos="0">
                <a:srgbClr val="003171">
                  <a:alpha val="20784"/>
                </a:srgbClr>
              </a:gs>
              <a:gs pos="100000">
                <a:srgbClr val="65A8FF">
                  <a:alpha val="20784"/>
                </a:srgbClr>
              </a:gs>
            </a:gsLst>
            <a:lin ang="0" scaled="0"/>
          </a:gradFill>
          <a:ln>
            <a:noFill/>
          </a:ln>
        </p:spPr>
        <p:txBody>
          <a:bodyPr lIns="91425" tIns="45700" rIns="91425" bIns="45700" anchor="ctr" anchorCtr="0">
            <a:noAutofit/>
          </a:bodyPr>
          <a:lstStyle/>
          <a:p>
            <a:endParaRPr/>
          </a:p>
        </p:txBody>
      </p:sp>
      <p:sp>
        <p:nvSpPr>
          <p:cNvPr id="13" name="Shape 13"/>
          <p:cNvSpPr txBox="1">
            <a:spLocks noGrp="1"/>
          </p:cNvSpPr>
          <p:nvPr>
            <p:ph type="ctrTitle"/>
          </p:nvPr>
        </p:nvSpPr>
        <p:spPr>
          <a:xfrm>
            <a:off x="1082040" y="1656080"/>
            <a:ext cx="7050900" cy="1470000"/>
          </a:xfrm>
          <a:prstGeom prst="rect">
            <a:avLst/>
          </a:prstGeom>
        </p:spPr>
        <p:txBody>
          <a:bodyPr lIns="91425" tIns="91425" rIns="91425" bIns="91425" anchor="b" anchorCtr="0"/>
          <a:lstStyle>
            <a:lvl1pPr indent="304800" algn="r">
              <a:buClr>
                <a:schemeClr val="lt1"/>
              </a:buClr>
              <a:buSzPct val="100000"/>
              <a:defRPr sz="4800">
                <a:solidFill>
                  <a:schemeClr val="lt1"/>
                </a:solidFill>
              </a:defRPr>
            </a:lvl1pPr>
            <a:lvl2pPr indent="304800" algn="r">
              <a:buClr>
                <a:schemeClr val="lt1"/>
              </a:buClr>
              <a:buSzPct val="100000"/>
              <a:defRPr sz="4800">
                <a:solidFill>
                  <a:schemeClr val="lt1"/>
                </a:solidFill>
              </a:defRPr>
            </a:lvl2pPr>
            <a:lvl3pPr indent="304800" algn="r">
              <a:buClr>
                <a:schemeClr val="lt1"/>
              </a:buClr>
              <a:buSzPct val="100000"/>
              <a:defRPr sz="4800">
                <a:solidFill>
                  <a:schemeClr val="lt1"/>
                </a:solidFill>
              </a:defRPr>
            </a:lvl3pPr>
            <a:lvl4pPr indent="304800" algn="r">
              <a:buClr>
                <a:schemeClr val="lt1"/>
              </a:buClr>
              <a:buSzPct val="100000"/>
              <a:defRPr sz="4800">
                <a:solidFill>
                  <a:schemeClr val="lt1"/>
                </a:solidFill>
              </a:defRPr>
            </a:lvl4pPr>
            <a:lvl5pPr indent="304800" algn="r">
              <a:buClr>
                <a:schemeClr val="lt1"/>
              </a:buClr>
              <a:buSzPct val="100000"/>
              <a:defRPr sz="4800">
                <a:solidFill>
                  <a:schemeClr val="lt1"/>
                </a:solidFill>
              </a:defRPr>
            </a:lvl5pPr>
            <a:lvl6pPr indent="304800" algn="r">
              <a:buClr>
                <a:schemeClr val="lt1"/>
              </a:buClr>
              <a:buSzPct val="100000"/>
              <a:defRPr sz="4800">
                <a:solidFill>
                  <a:schemeClr val="lt1"/>
                </a:solidFill>
              </a:defRPr>
            </a:lvl6pPr>
            <a:lvl7pPr indent="304800" algn="r">
              <a:buClr>
                <a:schemeClr val="lt1"/>
              </a:buClr>
              <a:buSzPct val="100000"/>
              <a:defRPr sz="4800">
                <a:solidFill>
                  <a:schemeClr val="lt1"/>
                </a:solidFill>
              </a:defRPr>
            </a:lvl7pPr>
            <a:lvl8pPr indent="304800" algn="r">
              <a:buClr>
                <a:schemeClr val="lt1"/>
              </a:buClr>
              <a:buSzPct val="100000"/>
              <a:defRPr sz="4800">
                <a:solidFill>
                  <a:schemeClr val="lt1"/>
                </a:solidFill>
              </a:defRPr>
            </a:lvl8pPr>
            <a:lvl9pPr indent="304800" algn="r">
              <a:buClr>
                <a:schemeClr val="lt1"/>
              </a:buClr>
              <a:buSzPct val="100000"/>
              <a:defRPr sz="4800">
                <a:solidFill>
                  <a:schemeClr val="lt1"/>
                </a:solidFill>
              </a:defRPr>
            </a:lvl9pPr>
          </a:lstStyle>
          <a:p>
            <a:endParaRPr/>
          </a:p>
        </p:txBody>
      </p:sp>
      <p:sp>
        <p:nvSpPr>
          <p:cNvPr id="14" name="Shape 14"/>
          <p:cNvSpPr txBox="1">
            <a:spLocks noGrp="1"/>
          </p:cNvSpPr>
          <p:nvPr>
            <p:ph type="subTitle" idx="1"/>
          </p:nvPr>
        </p:nvSpPr>
        <p:spPr>
          <a:xfrm>
            <a:off x="1082040" y="3230880"/>
            <a:ext cx="7035899" cy="925499"/>
          </a:xfrm>
          <a:prstGeom prst="rect">
            <a:avLst/>
          </a:prstGeom>
        </p:spPr>
        <p:txBody>
          <a:bodyPr lIns="91425" tIns="91425" rIns="91425" bIns="91425" anchor="t" anchorCtr="0"/>
          <a:lstStyle>
            <a:lvl1pPr marL="0" indent="152400" algn="r">
              <a:buClr>
                <a:schemeClr val="lt1"/>
              </a:buClr>
              <a:buSzPct val="100000"/>
              <a:buNone/>
              <a:defRPr sz="2400">
                <a:solidFill>
                  <a:schemeClr val="lt1"/>
                </a:solidFill>
              </a:defRPr>
            </a:lvl1pPr>
            <a:lvl2pPr marL="0" indent="152400" algn="r">
              <a:spcBef>
                <a:spcPts val="0"/>
              </a:spcBef>
              <a:buClr>
                <a:schemeClr val="lt1"/>
              </a:buClr>
              <a:buSzPct val="100000"/>
              <a:buNone/>
              <a:defRPr sz="2400">
                <a:solidFill>
                  <a:schemeClr val="lt1"/>
                </a:solidFill>
              </a:defRPr>
            </a:lvl2pPr>
            <a:lvl3pPr marL="0" indent="152400" algn="r">
              <a:spcBef>
                <a:spcPts val="0"/>
              </a:spcBef>
              <a:buClr>
                <a:schemeClr val="lt1"/>
              </a:buClr>
              <a:buNone/>
              <a:defRPr>
                <a:solidFill>
                  <a:schemeClr val="lt1"/>
                </a:solidFill>
              </a:defRPr>
            </a:lvl3pPr>
            <a:lvl4pPr marL="0" indent="152400" algn="r">
              <a:spcBef>
                <a:spcPts val="0"/>
              </a:spcBef>
              <a:buClr>
                <a:schemeClr val="lt1"/>
              </a:buClr>
              <a:buSzPct val="100000"/>
              <a:buNone/>
              <a:defRPr sz="2400">
                <a:solidFill>
                  <a:schemeClr val="lt1"/>
                </a:solidFill>
              </a:defRPr>
            </a:lvl4pPr>
            <a:lvl5pPr marL="0" indent="152400" algn="r">
              <a:spcBef>
                <a:spcPts val="0"/>
              </a:spcBef>
              <a:buClr>
                <a:schemeClr val="lt1"/>
              </a:buClr>
              <a:buSzPct val="100000"/>
              <a:buNone/>
              <a:defRPr sz="2400">
                <a:solidFill>
                  <a:schemeClr val="lt1"/>
                </a:solidFill>
              </a:defRPr>
            </a:lvl5pPr>
            <a:lvl6pPr marL="0" indent="152400" algn="r">
              <a:spcBef>
                <a:spcPts val="0"/>
              </a:spcBef>
              <a:buClr>
                <a:schemeClr val="lt1"/>
              </a:buClr>
              <a:buSzPct val="100000"/>
              <a:buNone/>
              <a:defRPr sz="2400">
                <a:solidFill>
                  <a:schemeClr val="lt1"/>
                </a:solidFill>
              </a:defRPr>
            </a:lvl6pPr>
            <a:lvl7pPr marL="0" indent="152400" algn="r">
              <a:spcBef>
                <a:spcPts val="0"/>
              </a:spcBef>
              <a:buClr>
                <a:schemeClr val="lt1"/>
              </a:buClr>
              <a:buSzPct val="100000"/>
              <a:buNone/>
              <a:defRPr sz="2400">
                <a:solidFill>
                  <a:schemeClr val="lt1"/>
                </a:solidFill>
              </a:defRPr>
            </a:lvl7pPr>
            <a:lvl8pPr marL="0" indent="152400" algn="r">
              <a:spcBef>
                <a:spcPts val="0"/>
              </a:spcBef>
              <a:buClr>
                <a:schemeClr val="lt1"/>
              </a:buClr>
              <a:buSzPct val="100000"/>
              <a:buNone/>
              <a:defRPr sz="2400">
                <a:solidFill>
                  <a:schemeClr val="lt1"/>
                </a:solidFill>
              </a:defRPr>
            </a:lvl8pPr>
            <a:lvl9pPr marL="0" indent="152400" algn="r">
              <a:spcBef>
                <a:spcPts val="0"/>
              </a:spcBef>
              <a:buClr>
                <a:schemeClr val="lt1"/>
              </a:buClr>
              <a:buSzPct val="100000"/>
              <a:buNone/>
              <a:defRPr sz="2400">
                <a:solidFill>
                  <a:schemeClr val="lt1"/>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5"/>
        <p:cNvGrpSpPr/>
        <p:nvPr/>
      </p:nvGrpSpPr>
      <p:grpSpPr>
        <a:xfrm>
          <a:off x="0" y="0"/>
          <a:ext cx="0" cy="0"/>
          <a:chOff x="0" y="0"/>
          <a:chExt cx="0" cy="0"/>
        </a:xfrm>
      </p:grpSpPr>
      <p:sp>
        <p:nvSpPr>
          <p:cNvPr id="16" name="Shape 16"/>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17" name="Shape 17"/>
          <p:cNvSpPr txBox="1">
            <a:spLocks noGrp="1"/>
          </p:cNvSpPr>
          <p:nvPr>
            <p:ph type="body" idx="1"/>
          </p:nvPr>
        </p:nvSpPr>
        <p:spPr>
          <a:xfrm>
            <a:off x="457200" y="1658990"/>
            <a:ext cx="8229600" cy="48401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8" name="Shape 18"/>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19" name="Shape 19"/>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noAutofit/>
          </a:bodyPr>
          <a:lstStyle/>
          <a:p>
            <a:endParaRPr/>
          </a:p>
        </p:txBody>
      </p:sp>
      <p:sp>
        <p:nvSpPr>
          <p:cNvPr id="20" name="Shape 20"/>
          <p:cNvSpPr txBox="1">
            <a:spLocks noGrp="1"/>
          </p:cNvSpPr>
          <p:nvPr>
            <p:ph type="title"/>
          </p:nvPr>
        </p:nvSpPr>
        <p:spPr>
          <a:xfrm>
            <a:off x="457200" y="274637"/>
            <a:ext cx="8229600" cy="13257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1"/>
        <p:cNvGrpSpPr/>
        <p:nvPr/>
      </p:nvGrpSpPr>
      <p:grpSpPr>
        <a:xfrm>
          <a:off x="0" y="0"/>
          <a:ext cx="0" cy="0"/>
          <a:chOff x="0" y="0"/>
          <a:chExt cx="0" cy="0"/>
        </a:xfrm>
      </p:grpSpPr>
      <p:sp>
        <p:nvSpPr>
          <p:cNvPr id="22" name="Shape 22"/>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23" name="Shape 23"/>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24" name="Shape 24"/>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noAutofit/>
          </a:bodyPr>
          <a:lstStyle/>
          <a:p>
            <a:endParaRPr/>
          </a:p>
        </p:txBody>
      </p:sp>
      <p:sp>
        <p:nvSpPr>
          <p:cNvPr id="25" name="Shape 25"/>
          <p:cNvSpPr txBox="1">
            <a:spLocks noGrp="1"/>
          </p:cNvSpPr>
          <p:nvPr>
            <p:ph type="title"/>
          </p:nvPr>
        </p:nvSpPr>
        <p:spPr>
          <a:xfrm>
            <a:off x="457200" y="274637"/>
            <a:ext cx="8229600" cy="13257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6" name="Shape 26"/>
          <p:cNvSpPr txBox="1">
            <a:spLocks noGrp="1"/>
          </p:cNvSpPr>
          <p:nvPr>
            <p:ph type="body" idx="1"/>
          </p:nvPr>
        </p:nvSpPr>
        <p:spPr>
          <a:xfrm>
            <a:off x="457200" y="1658990"/>
            <a:ext cx="4038599" cy="4840199"/>
          </a:xfrm>
          <a:prstGeom prst="rect">
            <a:avLst/>
          </a:prstGeom>
        </p:spPr>
        <p:txBody>
          <a:bodyPr lIns="91425" tIns="91425" rIns="91425" bIns="91425" anchor="t" anchorCtr="0"/>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endParaRPr/>
          </a:p>
        </p:txBody>
      </p:sp>
      <p:sp>
        <p:nvSpPr>
          <p:cNvPr id="27" name="Shape 27"/>
          <p:cNvSpPr txBox="1">
            <a:spLocks noGrp="1"/>
          </p:cNvSpPr>
          <p:nvPr>
            <p:ph type="body" idx="2"/>
          </p:nvPr>
        </p:nvSpPr>
        <p:spPr>
          <a:xfrm>
            <a:off x="4648200" y="1658990"/>
            <a:ext cx="4038599" cy="4840199"/>
          </a:xfrm>
          <a:prstGeom prst="rect">
            <a:avLst/>
          </a:prstGeom>
        </p:spPr>
        <p:txBody>
          <a:bodyPr lIns="91425" tIns="91425" rIns="91425" bIns="91425" anchor="t" anchorCtr="0"/>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8"/>
        <p:cNvGrpSpPr/>
        <p:nvPr/>
      </p:nvGrpSpPr>
      <p:grpSpPr>
        <a:xfrm>
          <a:off x="0" y="0"/>
          <a:ext cx="0" cy="0"/>
          <a:chOff x="0" y="0"/>
          <a:chExt cx="0" cy="0"/>
        </a:xfrm>
      </p:grpSpPr>
      <p:sp>
        <p:nvSpPr>
          <p:cNvPr id="29" name="Shape 29"/>
          <p:cNvSpPr/>
          <p:nvPr/>
        </p:nvSpPr>
        <p:spPr>
          <a:xfrm rot="10800000" flipH="1">
            <a:off x="-348182" y="-4700"/>
            <a:ext cx="1723519" cy="6862700"/>
          </a:xfrm>
          <a:custGeom>
            <a:avLst/>
            <a:gdLst/>
            <a:ahLst/>
            <a:cxnLst/>
            <a:rect l="0" t="0" r="0" b="0"/>
            <a:pathLst>
              <a:path w="4476675" h="6879900" extrusionOk="0">
                <a:moveTo>
                  <a:pt x="4476676" y="16025"/>
                </a:moveTo>
                <a:lnTo>
                  <a:pt x="879695" y="0"/>
                </a:lnTo>
                <a:cubicBezTo>
                  <a:pt x="886211" y="2293300"/>
                  <a:pt x="892726" y="4586600"/>
                  <a:pt x="899242" y="6879900"/>
                </a:cubicBezTo>
                <a:lnTo>
                  <a:pt x="3909760" y="6861462"/>
                </a:lnTo>
                <a:cubicBezTo>
                  <a:pt x="0" y="3547544"/>
                  <a:pt x="1695771" y="1824359"/>
                  <a:pt x="447667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30" name="Shape 30"/>
          <p:cNvSpPr/>
          <p:nvPr/>
        </p:nvSpPr>
        <p:spPr>
          <a:xfrm rot="10800000" flipH="1">
            <a:off x="-1118653" y="-4700"/>
            <a:ext cx="3100650" cy="6862700"/>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53725"/>
                </a:srgbClr>
              </a:gs>
              <a:gs pos="41000">
                <a:srgbClr val="003171">
                  <a:alpha val="53725"/>
                </a:srgbClr>
              </a:gs>
              <a:gs pos="100000">
                <a:srgbClr val="003171">
                  <a:alpha val="53725"/>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31" name="Shape 31"/>
          <p:cNvSpPr/>
          <p:nvPr/>
        </p:nvSpPr>
        <p:spPr>
          <a:xfrm rot="10800000">
            <a:off x="8088846" y="-6969"/>
            <a:ext cx="1100667" cy="6864969"/>
          </a:xfrm>
          <a:custGeom>
            <a:avLst/>
            <a:gdLst/>
            <a:ahLst/>
            <a:cxnLst/>
            <a:rect l="0" t="0" r="0" b="0"/>
            <a:pathLst>
              <a:path w="1100668" h="6916846" extrusionOk="0">
                <a:moveTo>
                  <a:pt x="0" y="11711"/>
                </a:moveTo>
                <a:lnTo>
                  <a:pt x="956734" y="0"/>
                </a:lnTo>
                <a:cubicBezTo>
                  <a:pt x="33869" y="3419922"/>
                  <a:pt x="220135" y="4504457"/>
                  <a:pt x="1100668" y="6916846"/>
                </a:cubicBezTo>
                <a:lnTo>
                  <a:pt x="0" y="6916846"/>
                </a:lnTo>
                <a:lnTo>
                  <a:pt x="0" y="11711"/>
                </a:lnTo>
                <a:close/>
              </a:path>
            </a:pathLst>
          </a:custGeom>
          <a:gradFill>
            <a:gsLst>
              <a:gs pos="0">
                <a:srgbClr val="003171"/>
              </a:gs>
              <a:gs pos="100000">
                <a:srgbClr val="65A8FF"/>
              </a:gs>
            </a:gsLst>
            <a:lin ang="5700000" scaled="0"/>
          </a:gradFill>
          <a:ln>
            <a:noFill/>
          </a:ln>
        </p:spPr>
        <p:txBody>
          <a:bodyPr lIns="91425" tIns="45700" rIns="91425" bIns="45700" anchor="ctr" anchorCtr="0">
            <a:noAutofit/>
          </a:bodyPr>
          <a:lstStyle/>
          <a:p>
            <a:endParaRPr/>
          </a:p>
        </p:txBody>
      </p:sp>
      <p:sp>
        <p:nvSpPr>
          <p:cNvPr id="32" name="Shape 32"/>
          <p:cNvSpPr txBox="1">
            <a:spLocks noGrp="1"/>
          </p:cNvSpPr>
          <p:nvPr>
            <p:ph type="title"/>
          </p:nvPr>
        </p:nvSpPr>
        <p:spPr>
          <a:xfrm>
            <a:off x="457200" y="274637"/>
            <a:ext cx="8229600" cy="13257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33"/>
        <p:cNvGrpSpPr/>
        <p:nvPr/>
      </p:nvGrpSpPr>
      <p:grpSpPr>
        <a:xfrm>
          <a:off x="0" y="0"/>
          <a:ext cx="0" cy="0"/>
          <a:chOff x="0" y="0"/>
          <a:chExt cx="0" cy="0"/>
        </a:xfrm>
      </p:grpSpPr>
      <p:grpSp>
        <p:nvGrpSpPr>
          <p:cNvPr id="34" name="Shape 34"/>
          <p:cNvGrpSpPr/>
          <p:nvPr/>
        </p:nvGrpSpPr>
        <p:grpSpPr>
          <a:xfrm>
            <a:off x="-6264" y="4933386"/>
            <a:ext cx="9150267" cy="3100650"/>
            <a:chOff x="-6264" y="4933386"/>
            <a:chExt cx="9150267" cy="3100650"/>
          </a:xfrm>
        </p:grpSpPr>
        <p:sp>
          <p:nvSpPr>
            <p:cNvPr id="35" name="Shape 35"/>
            <p:cNvSpPr/>
            <p:nvPr/>
          </p:nvSpPr>
          <p:spPr>
            <a:xfrm>
              <a:off x="-7" y="5537200"/>
              <a:ext cx="9144008" cy="1574769"/>
            </a:xfrm>
            <a:custGeom>
              <a:avLst/>
              <a:gdLst/>
              <a:ahLst/>
              <a:cxnLst/>
              <a:rect l="0" t="0" r="0" b="0"/>
              <a:pathLst>
                <a:path w="9144009" h="1257301" extrusionOk="0">
                  <a:moveTo>
                    <a:pt x="5" y="266700"/>
                  </a:moveTo>
                  <a:cubicBezTo>
                    <a:pt x="8115305" y="1257301"/>
                    <a:pt x="7620009" y="0"/>
                    <a:pt x="9144009" y="186267"/>
                  </a:cubicBezTo>
                  <a:cubicBezTo>
                    <a:pt x="9144008" y="441678"/>
                    <a:pt x="9143998" y="818763"/>
                    <a:pt x="9143997" y="1074174"/>
                  </a:cubicBezTo>
                  <a:lnTo>
                    <a:pt x="0" y="1086874"/>
                  </a:lnTo>
                  <a:cubicBezTo>
                    <a:pt x="0" y="854041"/>
                    <a:pt x="5" y="499533"/>
                    <a:pt x="5" y="266700"/>
                  </a:cubicBezTo>
                  <a:close/>
                </a:path>
              </a:pathLst>
            </a:custGeom>
            <a:gradFill>
              <a:gsLst>
                <a:gs pos="0">
                  <a:srgbClr val="549FFF"/>
                </a:gs>
                <a:gs pos="100000">
                  <a:srgbClr val="003171">
                    <a:alpha val="51764"/>
                  </a:srgbClr>
                </a:gs>
              </a:gsLst>
              <a:path path="circle">
                <a:fillToRect l="50000" t="50000" r="50000" b="50000"/>
              </a:path>
              <a:tileRect/>
            </a:gradFill>
            <a:ln>
              <a:noFill/>
            </a:ln>
          </p:spPr>
          <p:txBody>
            <a:bodyPr lIns="91425" tIns="45700" rIns="91425" bIns="45700" anchor="ctr" anchorCtr="0">
              <a:noAutofit/>
            </a:bodyPr>
            <a:lstStyle/>
            <a:p>
              <a:endParaRPr/>
            </a:p>
          </p:txBody>
        </p:sp>
        <p:sp>
          <p:nvSpPr>
            <p:cNvPr id="36" name="Shape 36"/>
            <p:cNvSpPr/>
            <p:nvPr/>
          </p:nvSpPr>
          <p:spPr>
            <a:xfrm rot="5400000" flipH="1">
              <a:off x="3018543" y="1908578"/>
              <a:ext cx="3100650" cy="9150266"/>
            </a:xfrm>
            <a:custGeom>
              <a:avLst/>
              <a:gdLst/>
              <a:ahLst/>
              <a:cxnLst/>
              <a:rect l="0" t="0" r="0" b="0"/>
              <a:pathLst>
                <a:path w="8053639" h="6879900" extrusionOk="0">
                  <a:moveTo>
                    <a:pt x="4696126" y="16025"/>
                  </a:moveTo>
                  <a:lnTo>
                    <a:pt x="2920537" y="0"/>
                  </a:lnTo>
                  <a:cubicBezTo>
                    <a:pt x="2927053" y="2293300"/>
                    <a:pt x="2933568" y="4586600"/>
                    <a:pt x="2940084" y="6879900"/>
                  </a:cubicBezTo>
                  <a:lnTo>
                    <a:pt x="4085318" y="6861462"/>
                  </a:lnTo>
                  <a:cubicBezTo>
                    <a:pt x="8053639" y="4651267"/>
                    <a:pt x="0" y="3113439"/>
                    <a:pt x="4696126" y="16025"/>
                  </a:cubicBezTo>
                  <a:close/>
                </a:path>
              </a:pathLst>
            </a:custGeom>
            <a:gradFill>
              <a:gsLst>
                <a:gs pos="0">
                  <a:srgbClr val="549FFF">
                    <a:alpha val="78823"/>
                  </a:srgbClr>
                </a:gs>
                <a:gs pos="41000">
                  <a:srgbClr val="003171">
                    <a:alpha val="78823"/>
                  </a:srgbClr>
                </a:gs>
                <a:gs pos="100000">
                  <a:srgbClr val="003171">
                    <a:alpha val="78823"/>
                  </a:srgbClr>
                </a:gs>
              </a:gsLst>
              <a:path path="circle">
                <a:fillToRect t="100000" r="100000"/>
              </a:path>
              <a:tileRect l="-100000" b="-100000"/>
            </a:gradFill>
            <a:ln>
              <a:noFill/>
            </a:ln>
          </p:spPr>
          <p:txBody>
            <a:bodyPr lIns="91425" tIns="45700" rIns="91425" bIns="45700" anchor="ctr" anchorCtr="0">
              <a:noAutofit/>
            </a:bodyPr>
            <a:lstStyle/>
            <a:p>
              <a:endParaRPr/>
            </a:p>
          </p:txBody>
        </p:sp>
        <p:sp>
          <p:nvSpPr>
            <p:cNvPr id="37" name="Shape 37"/>
            <p:cNvSpPr/>
            <p:nvPr/>
          </p:nvSpPr>
          <p:spPr>
            <a:xfrm>
              <a:off x="-7" y="5740400"/>
              <a:ext cx="9144010" cy="1574769"/>
            </a:xfrm>
            <a:custGeom>
              <a:avLst/>
              <a:gdLst/>
              <a:ahLst/>
              <a:cxnLst/>
              <a:rect l="0" t="0" r="0" b="0"/>
              <a:pathLst>
                <a:path w="9144011" h="1257301" extrusionOk="0">
                  <a:moveTo>
                    <a:pt x="7" y="266700"/>
                  </a:moveTo>
                  <a:cubicBezTo>
                    <a:pt x="8115307" y="1257301"/>
                    <a:pt x="7620011" y="0"/>
                    <a:pt x="9144011" y="186267"/>
                  </a:cubicBezTo>
                  <a:lnTo>
                    <a:pt x="9144011" y="921775"/>
                  </a:lnTo>
                  <a:lnTo>
                    <a:pt x="0" y="931914"/>
                  </a:lnTo>
                  <a:cubicBezTo>
                    <a:pt x="0" y="699081"/>
                    <a:pt x="7" y="499533"/>
                    <a:pt x="7" y="266700"/>
                  </a:cubicBezTo>
                  <a:close/>
                </a:path>
              </a:pathLst>
            </a:custGeom>
            <a:gradFill>
              <a:gsLst>
                <a:gs pos="0">
                  <a:srgbClr val="549FFF">
                    <a:alpha val="81960"/>
                  </a:srgbClr>
                </a:gs>
                <a:gs pos="100000">
                  <a:srgbClr val="003171">
                    <a:alpha val="81960"/>
                  </a:srgbClr>
                </a:gs>
              </a:gsLst>
              <a:path path="circle">
                <a:fillToRect l="50000" t="50000" r="50000" b="50000"/>
              </a:path>
              <a:tileRect/>
            </a:gradFill>
            <a:ln>
              <a:noFill/>
            </a:ln>
          </p:spPr>
          <p:txBody>
            <a:bodyPr lIns="91425" tIns="45700" rIns="91425" bIns="45700" anchor="ctr" anchorCtr="0">
              <a:noAutofit/>
            </a:bodyPr>
            <a:lstStyle/>
            <a:p>
              <a:endParaRPr/>
            </a:p>
          </p:txBody>
        </p:sp>
      </p:grpSp>
      <p:sp>
        <p:nvSpPr>
          <p:cNvPr id="38" name="Shape 38"/>
          <p:cNvSpPr txBox="1">
            <a:spLocks noGrp="1"/>
          </p:cNvSpPr>
          <p:nvPr>
            <p:ph type="body" idx="1"/>
          </p:nvPr>
        </p:nvSpPr>
        <p:spPr>
          <a:xfrm>
            <a:off x="1792288" y="5367337"/>
            <a:ext cx="5486399" cy="804899"/>
          </a:xfrm>
          <a:prstGeom prst="rect">
            <a:avLst/>
          </a:prstGeom>
        </p:spPr>
        <p:txBody>
          <a:bodyPr lIns="91425" tIns="91425" rIns="91425" bIns="91425" anchor="ctr" anchorCtr="0"/>
          <a:lstStyle>
            <a:lvl1pPr marL="0" indent="152400" algn="ctr">
              <a:buSzPct val="100000"/>
              <a:buNone/>
              <a:defRPr sz="2400"/>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39"/>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0">
              <a:schemeClr val="lt2"/>
            </a:gs>
            <a:gs pos="100000">
              <a:schemeClr val="accent1"/>
            </a:gs>
          </a:gsLst>
          <a:path path="circle">
            <a:fillToRect l="50000" t="50000" r="50000" b="50000"/>
          </a:path>
          <a:tileRect/>
        </a:gra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325700"/>
          </a:xfrm>
          <a:prstGeom prst="rect">
            <a:avLst/>
          </a:prstGeom>
        </p:spPr>
        <p:txBody>
          <a:bodyPr lIns="91425" tIns="91425" rIns="91425" bIns="91425" anchor="b" anchorCtr="0"/>
          <a:lstStyle>
            <a:lvl1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1pPr>
            <a:lvl2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2pPr>
            <a:lvl3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3pPr>
            <a:lvl4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4pPr>
            <a:lvl5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5pPr>
            <a:lvl6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6pPr>
            <a:lvl7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7pPr>
            <a:lvl8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8pPr>
            <a:lvl9pPr marL="0" indent="254000">
              <a:buClr>
                <a:srgbClr val="00387E"/>
              </a:buClr>
              <a:buSzPct val="100000"/>
              <a:buFont typeface="Trebuchet MS"/>
              <a:buNone/>
              <a:defRPr sz="4000" b="1">
                <a:solidFill>
                  <a:srgbClr val="00387E"/>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727200"/>
            <a:ext cx="8229600" cy="4526100"/>
          </a:xfrm>
          <a:prstGeom prst="rect">
            <a:avLst/>
          </a:prstGeom>
        </p:spPr>
        <p:txBody>
          <a:bodyPr lIns="91425" tIns="91425" rIns="91425" bIns="91425" anchor="t" anchorCtr="0"/>
          <a:lstStyle>
            <a:lvl1pPr marL="342900" indent="-139700">
              <a:buClr>
                <a:schemeClr val="dk2"/>
              </a:buClr>
              <a:buSzPct val="100000"/>
              <a:buFont typeface="Trebuchet MS"/>
              <a:defRPr sz="3200">
                <a:solidFill>
                  <a:schemeClr val="dk2"/>
                </a:solidFill>
                <a:latin typeface="Trebuchet MS"/>
                <a:ea typeface="Trebuchet MS"/>
                <a:cs typeface="Trebuchet MS"/>
                <a:sym typeface="Trebuchet MS"/>
              </a:defRPr>
            </a:lvl1pPr>
            <a:lvl2pPr marL="742950" indent="-107950">
              <a:spcBef>
                <a:spcPts val="560"/>
              </a:spcBef>
              <a:buClr>
                <a:schemeClr val="dk2"/>
              </a:buClr>
              <a:buSzPct val="100000"/>
              <a:buFont typeface="Trebuchet MS"/>
              <a:defRPr sz="2800">
                <a:solidFill>
                  <a:schemeClr val="dk2"/>
                </a:solidFill>
                <a:latin typeface="Trebuchet MS"/>
                <a:ea typeface="Trebuchet MS"/>
                <a:cs typeface="Trebuchet MS"/>
                <a:sym typeface="Trebuchet MS"/>
              </a:defRPr>
            </a:lvl2pPr>
            <a:lvl3pPr marL="1143000" indent="-76200">
              <a:spcBef>
                <a:spcPts val="480"/>
              </a:spcBef>
              <a:buClr>
                <a:schemeClr val="dk2"/>
              </a:buClr>
              <a:buSzPct val="100000"/>
              <a:buFont typeface="Trebuchet MS"/>
              <a:defRPr sz="2400">
                <a:solidFill>
                  <a:schemeClr val="dk2"/>
                </a:solidFill>
                <a:latin typeface="Trebuchet MS"/>
                <a:ea typeface="Trebuchet MS"/>
                <a:cs typeface="Trebuchet MS"/>
                <a:sym typeface="Trebuchet MS"/>
              </a:defRPr>
            </a:lvl3pPr>
            <a:lvl4pPr marL="16002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4pPr>
            <a:lvl5pPr marL="20574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5pPr>
            <a:lvl6pPr marL="25146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6pPr>
            <a:lvl7pPr marL="29718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7pPr>
            <a:lvl8pPr marL="34290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8pPr>
            <a:lvl9pPr marL="3886200" indent="-101600">
              <a:spcBef>
                <a:spcPts val="400"/>
              </a:spcBef>
              <a:buClr>
                <a:schemeClr val="dk2"/>
              </a:buClr>
              <a:buSzPct val="100000"/>
              <a:buFont typeface="Trebuchet MS"/>
              <a:defRPr sz="200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40"/>
        <p:cNvGrpSpPr/>
        <p:nvPr/>
      </p:nvGrpSpPr>
      <p:grpSpPr>
        <a:xfrm>
          <a:off x="0" y="0"/>
          <a:ext cx="0" cy="0"/>
          <a:chOff x="0" y="0"/>
          <a:chExt cx="0" cy="0"/>
        </a:xfrm>
      </p:grpSpPr>
      <p:sp>
        <p:nvSpPr>
          <p:cNvPr id="41" name="Shape 41"/>
          <p:cNvSpPr txBox="1">
            <a:spLocks noGrp="1"/>
          </p:cNvSpPr>
          <p:nvPr>
            <p:ph type="ctrTitle"/>
          </p:nvPr>
        </p:nvSpPr>
        <p:spPr>
          <a:xfrm>
            <a:off x="194550" y="383599"/>
            <a:ext cx="8754899" cy="1946699"/>
          </a:xfrm>
          <a:prstGeom prst="rect">
            <a:avLst/>
          </a:prstGeom>
        </p:spPr>
        <p:txBody>
          <a:bodyPr lIns="91425" tIns="91425" rIns="91425" bIns="91425" anchor="b" anchorCtr="0">
            <a:noAutofit/>
          </a:bodyPr>
          <a:lstStyle/>
          <a:p>
            <a:pPr algn="ctr">
              <a:buNone/>
            </a:pPr>
            <a:r>
              <a:rPr lang="en" sz="4000"/>
              <a:t>Explain why Reconstruction ended because it was undermined by the differences in the Republican Party.</a:t>
            </a:r>
          </a:p>
        </p:txBody>
      </p:sp>
      <p:sp>
        <p:nvSpPr>
          <p:cNvPr id="42" name="Shape 42"/>
          <p:cNvSpPr txBox="1">
            <a:spLocks noGrp="1"/>
          </p:cNvSpPr>
          <p:nvPr>
            <p:ph type="subTitle" idx="1"/>
          </p:nvPr>
        </p:nvSpPr>
        <p:spPr>
          <a:xfrm>
            <a:off x="457225" y="2330300"/>
            <a:ext cx="8130600" cy="3926099"/>
          </a:xfrm>
          <a:prstGeom prst="rect">
            <a:avLst/>
          </a:prstGeom>
          <a:ln>
            <a:noFill/>
          </a:ln>
        </p:spPr>
        <p:txBody>
          <a:bodyPr lIns="91425" tIns="91425" rIns="91425" bIns="91425" anchor="t" anchorCtr="0">
            <a:noAutofit/>
          </a:bodyPr>
          <a:lstStyle/>
          <a:p>
            <a:pPr lvl="0" indent="457200" algn="ctr" rtl="0">
              <a:buNone/>
            </a:pPr>
            <a:r>
              <a:rPr lang="en" sz="2800">
                <a:solidFill>
                  <a:srgbClr val="FFFFFF"/>
                </a:solidFill>
              </a:rPr>
              <a:t>Reconstruction ended because it was undermined by differences in the Republican party, caused by corruption and the differing opinions within the party that lessened the support of the party and thus allowed for the Democrats to regain power.</a:t>
            </a:r>
          </a:p>
          <a:p>
            <a:endParaRPr lang="en" sz="2800">
              <a:solidFill>
                <a:srgbClr val="FFFFFF"/>
              </a:solidFill>
            </a:endParaRPr>
          </a:p>
          <a:p>
            <a:endParaRPr lang="en" sz="2800">
              <a:solidFill>
                <a:srgbClr val="FFFFFF"/>
              </a:solidFill>
            </a:endParaRPr>
          </a:p>
          <a:p>
            <a:pPr lvl="0" algn="ctr" rtl="0">
              <a:buNone/>
            </a:pPr>
            <a:r>
              <a:rPr lang="en" sz="2600"/>
              <a:t>Lilly Bussema, Sarah Goss, Madison Guiffre</a:t>
            </a:r>
          </a:p>
          <a:p>
            <a:endParaRPr lang="en" sz="2600"/>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46"/>
        <p:cNvGrpSpPr/>
        <p:nvPr/>
      </p:nvGrpSpPr>
      <p:grpSpPr>
        <a:xfrm>
          <a:off x="0" y="0"/>
          <a:ext cx="0" cy="0"/>
          <a:chOff x="0" y="0"/>
          <a:chExt cx="0" cy="0"/>
        </a:xfrm>
      </p:grpSpPr>
      <p:sp>
        <p:nvSpPr>
          <p:cNvPr id="47" name="Shape 47"/>
          <p:cNvSpPr txBox="1">
            <a:spLocks noGrp="1"/>
          </p:cNvSpPr>
          <p:nvPr>
            <p:ph type="title"/>
          </p:nvPr>
        </p:nvSpPr>
        <p:spPr>
          <a:xfrm>
            <a:off x="457200" y="274637"/>
            <a:ext cx="8229600" cy="1325700"/>
          </a:xfrm>
          <a:prstGeom prst="rect">
            <a:avLst/>
          </a:prstGeom>
        </p:spPr>
        <p:txBody>
          <a:bodyPr lIns="91425" tIns="91425" rIns="91425" bIns="91425" anchor="b" anchorCtr="0">
            <a:noAutofit/>
          </a:bodyPr>
          <a:lstStyle/>
          <a:p>
            <a:pPr algn="ctr">
              <a:buNone/>
            </a:pPr>
            <a:r>
              <a:rPr lang="en" sz="2400"/>
              <a:t>Corruption within the Grant administration caused Republicans to question the honesty of the government and thus created a split.</a:t>
            </a:r>
          </a:p>
        </p:txBody>
      </p:sp>
      <p:sp>
        <p:nvSpPr>
          <p:cNvPr id="48" name="Shape 48"/>
          <p:cNvSpPr txBox="1">
            <a:spLocks noGrp="1"/>
          </p:cNvSpPr>
          <p:nvPr>
            <p:ph type="body" idx="1"/>
          </p:nvPr>
        </p:nvSpPr>
        <p:spPr>
          <a:xfrm>
            <a:off x="228600" y="1438550"/>
            <a:ext cx="8686800" cy="5150099"/>
          </a:xfrm>
          <a:prstGeom prst="rect">
            <a:avLst/>
          </a:prstGeom>
        </p:spPr>
        <p:txBody>
          <a:bodyPr lIns="91425" tIns="91425" rIns="91425" bIns="91425" anchor="t" anchorCtr="0">
            <a:noAutofit/>
          </a:bodyPr>
          <a:lstStyle/>
          <a:p>
            <a:pPr lvl="0" rtl="0">
              <a:buNone/>
            </a:pPr>
            <a:r>
              <a:rPr lang="en" sz="1800"/>
              <a:t>-Although most people viewed President Grant as an honest man, that opinion did not spread to his government as a whole.</a:t>
            </a:r>
          </a:p>
          <a:p>
            <a:pPr lvl="0" rtl="0">
              <a:buNone/>
            </a:pPr>
            <a:r>
              <a:rPr lang="en" sz="1800"/>
              <a:t>-Too often Grant made political appointments based on friendship rather than merit, which resulted in widespread corruption across the Republican party.</a:t>
            </a:r>
          </a:p>
          <a:p>
            <a:pPr lvl="0" rtl="0">
              <a:buNone/>
            </a:pPr>
            <a:r>
              <a:rPr lang="en" sz="1800"/>
              <a:t>-In 1872 </a:t>
            </a:r>
            <a:r>
              <a:rPr lang="en" sz="1800" i="1"/>
              <a:t>The New York Sun </a:t>
            </a:r>
            <a:r>
              <a:rPr lang="en" sz="1800"/>
              <a:t>exposed a significant corruption, the Crédit Mobilier affair. The discretion involved Vice President Schuyler Colfax.</a:t>
            </a:r>
          </a:p>
          <a:p>
            <a:pPr lvl="0" rtl="0">
              <a:buNone/>
            </a:pPr>
            <a:r>
              <a:rPr lang="en" sz="1800"/>
              <a:t>-The scandal was over large construction companies “[skimming] off large profits from a government railroad contract.”</a:t>
            </a:r>
            <a:r>
              <a:rPr lang="en" sz="1800" baseline="30000"/>
              <a:t>1 </a:t>
            </a:r>
          </a:p>
          <a:p>
            <a:pPr lvl="0" rtl="0">
              <a:buNone/>
            </a:pPr>
            <a:r>
              <a:rPr lang="en" sz="1800"/>
              <a:t>-Angered by the corruption, members of the political party began to question the honesty of Republicans in office.</a:t>
            </a:r>
          </a:p>
          <a:p>
            <a:pPr lvl="0" rtl="0">
              <a:buNone/>
            </a:pPr>
            <a:r>
              <a:rPr lang="en" sz="1800"/>
              <a:t>-“They formed the Liberal Republican Party in 1872, hoping to oust Grant in that year’s presidential election.”</a:t>
            </a:r>
            <a:r>
              <a:rPr lang="en" sz="1800" baseline="30000"/>
              <a:t>2</a:t>
            </a:r>
          </a:p>
          <a:p>
            <a:pPr lvl="0" rtl="0">
              <a:buNone/>
            </a:pPr>
            <a:r>
              <a:rPr lang="en" sz="1800"/>
              <a:t>-Thus, the split resulted in a division of support for the party and ultimately hindered its power to a lesser state than of when it was unified because now Republican votes would be split between Grant and the Liberal Republican candidate, Horace Greeley.</a:t>
            </a:r>
          </a:p>
          <a:p>
            <a:pPr lvl="0" rtl="0">
              <a:buNone/>
            </a:pPr>
            <a:r>
              <a:rPr lang="en" sz="1000">
                <a:solidFill>
                  <a:srgbClr val="333333"/>
                </a:solidFill>
              </a:rPr>
              <a:t>1. Gerald A. Danzer, </a:t>
            </a:r>
            <a:r>
              <a:rPr lang="en" sz="1000" i="1">
                <a:solidFill>
                  <a:srgbClr val="333333"/>
                </a:solidFill>
              </a:rPr>
              <a:t>The Americans</a:t>
            </a:r>
            <a:r>
              <a:rPr lang="en" sz="1000">
                <a:solidFill>
                  <a:srgbClr val="333333"/>
                </a:solidFill>
              </a:rPr>
              <a:t>, student text. ed. (Evanston, IL: McDougal Littell, 2005), [397].</a:t>
            </a:r>
          </a:p>
          <a:p>
            <a:pPr>
              <a:buNone/>
            </a:pPr>
            <a:r>
              <a:rPr lang="en" sz="1000">
                <a:solidFill>
                  <a:srgbClr val="333333"/>
                </a:solidFill>
              </a:rPr>
              <a:t>2. Danzer, </a:t>
            </a:r>
            <a:r>
              <a:rPr lang="en" sz="1000" i="1">
                <a:solidFill>
                  <a:srgbClr val="333333"/>
                </a:solidFill>
              </a:rPr>
              <a:t>The Americans</a:t>
            </a:r>
            <a:r>
              <a:rPr lang="en" sz="1000">
                <a:solidFill>
                  <a:srgbClr val="333333"/>
                </a:solidFill>
              </a:rPr>
              <a:t>, [397].</a:t>
            </a: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52"/>
        <p:cNvGrpSpPr/>
        <p:nvPr/>
      </p:nvGrpSpPr>
      <p:grpSpPr>
        <a:xfrm>
          <a:off x="0" y="0"/>
          <a:ext cx="0" cy="0"/>
          <a:chOff x="0" y="0"/>
          <a:chExt cx="0" cy="0"/>
        </a:xfrm>
      </p:grpSpPr>
      <p:sp>
        <p:nvSpPr>
          <p:cNvPr id="53" name="Shape 53"/>
          <p:cNvSpPr txBox="1">
            <a:spLocks noGrp="1"/>
          </p:cNvSpPr>
          <p:nvPr>
            <p:ph type="title"/>
          </p:nvPr>
        </p:nvSpPr>
        <p:spPr>
          <a:xfrm>
            <a:off x="457200" y="635069"/>
            <a:ext cx="8229600" cy="655500"/>
          </a:xfrm>
          <a:prstGeom prst="rect">
            <a:avLst/>
          </a:prstGeom>
        </p:spPr>
        <p:txBody>
          <a:bodyPr lIns="91425" tIns="91425" rIns="91425" bIns="91425" anchor="b" anchorCtr="0">
            <a:noAutofit/>
          </a:bodyPr>
          <a:lstStyle/>
          <a:p>
            <a:pPr lvl="0" algn="ctr" rtl="0">
              <a:buNone/>
            </a:pPr>
            <a:r>
              <a:rPr lang="en" sz="3000" b="0"/>
              <a:t>Differences in Opinion in the Republican Party</a:t>
            </a:r>
          </a:p>
        </p:txBody>
      </p:sp>
      <p:sp>
        <p:nvSpPr>
          <p:cNvPr id="54" name="Shape 54"/>
          <p:cNvSpPr txBox="1">
            <a:spLocks noGrp="1"/>
          </p:cNvSpPr>
          <p:nvPr>
            <p:ph type="body" idx="1"/>
          </p:nvPr>
        </p:nvSpPr>
        <p:spPr>
          <a:xfrm>
            <a:off x="612000" y="1290575"/>
            <a:ext cx="8074800" cy="5277299"/>
          </a:xfrm>
          <a:prstGeom prst="rect">
            <a:avLst/>
          </a:prstGeom>
        </p:spPr>
        <p:txBody>
          <a:bodyPr lIns="91425" tIns="91425" rIns="91425" bIns="91425" anchor="t" anchorCtr="0">
            <a:noAutofit/>
          </a:bodyPr>
          <a:lstStyle/>
          <a:p>
            <a:pPr marL="457200" lvl="0" indent="-330200" rtl="0">
              <a:buClr>
                <a:schemeClr val="dk2"/>
              </a:buClr>
              <a:buSzPct val="100000"/>
              <a:buFont typeface="Trebuchet MS"/>
              <a:buChar char="●"/>
            </a:pPr>
            <a:r>
              <a:rPr lang="en" sz="1600"/>
              <a:t>Not only was the party divide due to differences in opinion regarding corruption...</a:t>
            </a:r>
          </a:p>
          <a:p>
            <a:pPr marL="457200" lvl="0" indent="-330200" rtl="0">
              <a:buClr>
                <a:schemeClr val="dk2"/>
              </a:buClr>
              <a:buSzPct val="100000"/>
              <a:buFont typeface="Trebuchet MS"/>
              <a:buChar char="●"/>
            </a:pPr>
            <a:r>
              <a:rPr lang="en" sz="1600"/>
              <a:t>The population of white and black Republicans were almost evenly divided; not everyone came from the same background with the same opinions. </a:t>
            </a:r>
          </a:p>
          <a:p>
            <a:pPr marL="457200" lvl="0" indent="-330200" rtl="0">
              <a:buClr>
                <a:schemeClr val="dk2"/>
              </a:buClr>
              <a:buSzPct val="100000"/>
              <a:buFont typeface="Trebuchet MS"/>
              <a:buChar char="●"/>
            </a:pPr>
            <a:r>
              <a:rPr lang="en" sz="1600"/>
              <a:t>There were different “types” of people in the party that each wanted different things during reconstruction</a:t>
            </a:r>
            <a:r>
              <a:rPr lang="en" sz="1600" baseline="30000"/>
              <a:t>3</a:t>
            </a:r>
          </a:p>
          <a:p>
            <a:pPr marL="457200" lvl="0" indent="-330200" rtl="0">
              <a:buClr>
                <a:schemeClr val="dk2"/>
              </a:buClr>
              <a:buSzPct val="100000"/>
              <a:buFont typeface="Trebuchet MS"/>
              <a:buChar char="●"/>
            </a:pPr>
            <a:r>
              <a:rPr lang="en" sz="1600"/>
              <a:t>The was growing opposition to the thinking of Radicals such as Thaddeus Stevens who stated that the southern were “dead carcasses lying within the Union”.</a:t>
            </a:r>
            <a:r>
              <a:rPr lang="en" sz="1600" baseline="30000"/>
              <a:t>4</a:t>
            </a:r>
          </a:p>
          <a:p>
            <a:pPr marL="457200" lvl="0" indent="-330200" rtl="0">
              <a:buClr>
                <a:schemeClr val="dk2"/>
              </a:buClr>
              <a:buSzPct val="100000"/>
              <a:buFont typeface="Trebuchet MS"/>
              <a:buChar char="●"/>
            </a:pPr>
            <a:r>
              <a:rPr lang="en" sz="1600"/>
              <a:t>There was a growing differing opinion on what needed to be done with the south and the slaves and the general support was no longer given to Stevens and his supporters.</a:t>
            </a:r>
          </a:p>
          <a:p>
            <a:pPr marL="457200" lvl="0" indent="-330200" rtl="0">
              <a:buClr>
                <a:schemeClr val="dk2"/>
              </a:buClr>
              <a:buSzPct val="100000"/>
              <a:buFont typeface="Trebuchet MS"/>
              <a:buChar char="●"/>
            </a:pPr>
            <a:r>
              <a:rPr lang="en" sz="1600"/>
              <a:t>Basic reason for opposition to reconstruction: most white southerners could not accept the idea of former slaves voting, holding office, and enjoying equality before the law</a:t>
            </a:r>
          </a:p>
          <a:p>
            <a:pPr marL="457200" lvl="0" indent="-330200" rtl="0">
              <a:buClr>
                <a:schemeClr val="dk2"/>
              </a:buClr>
              <a:buSzPct val="100000"/>
              <a:buFont typeface="Trebuchet MS"/>
              <a:buChar char="●"/>
            </a:pPr>
            <a:r>
              <a:rPr lang="en" sz="1600"/>
              <a:t>Everything was too new to the former white southerners and did not like where the new direction was leading to</a:t>
            </a:r>
          </a:p>
          <a:p>
            <a:pPr marL="457200" lvl="0" indent="-330200" rtl="0">
              <a:buClr>
                <a:schemeClr val="dk2"/>
              </a:buClr>
              <a:buSzPct val="100000"/>
              <a:buFont typeface="Trebuchet MS"/>
              <a:buChar char="●"/>
            </a:pPr>
            <a:r>
              <a:rPr lang="en" sz="1600"/>
              <a:t>On the other hand, the blacks in the Republican party wanted change; they wanted their rights as American citizens.</a:t>
            </a:r>
            <a:r>
              <a:rPr lang="en" sz="1600" baseline="30000"/>
              <a:t>5</a:t>
            </a:r>
          </a:p>
          <a:p>
            <a:pPr lvl="0" rtl="0">
              <a:buNone/>
            </a:pPr>
            <a:r>
              <a:rPr lang="en" sz="1200">
                <a:solidFill>
                  <a:srgbClr val="333333"/>
                </a:solidFill>
              </a:rPr>
              <a:t>3. Eric Foner, </a:t>
            </a:r>
            <a:r>
              <a:rPr lang="en" sz="1200" i="1">
                <a:solidFill>
                  <a:srgbClr val="333333"/>
                </a:solidFill>
              </a:rPr>
              <a:t>Give me Liberty!: An American HIstory</a:t>
            </a:r>
            <a:r>
              <a:rPr lang="en" sz="1200">
                <a:solidFill>
                  <a:srgbClr val="333333"/>
                </a:solidFill>
              </a:rPr>
              <a:t> (New York: ww. North, 2005), [33].</a:t>
            </a:r>
          </a:p>
          <a:p>
            <a:pPr lvl="0" rtl="0">
              <a:buNone/>
            </a:pPr>
            <a:r>
              <a:rPr lang="en" sz="1200">
                <a:solidFill>
                  <a:srgbClr val="333333"/>
                </a:solidFill>
              </a:rPr>
              <a:t>4. Thaddeus Stevens, S</a:t>
            </a:r>
            <a:r>
              <a:rPr lang="en" sz="1200" i="1">
                <a:solidFill>
                  <a:srgbClr val="333333"/>
                </a:solidFill>
              </a:rPr>
              <a:t>peech of December 18 1865 </a:t>
            </a:r>
            <a:r>
              <a:rPr lang="en" sz="1200">
                <a:solidFill>
                  <a:srgbClr val="333333"/>
                </a:solidFill>
              </a:rPr>
              <a:t>(Wellesley: Wellesley High School History Department, 2013), [16]. </a:t>
            </a:r>
          </a:p>
          <a:p>
            <a:pPr lvl="0" rtl="0">
              <a:buNone/>
            </a:pPr>
            <a:r>
              <a:rPr lang="en" sz="1200">
                <a:solidFill>
                  <a:srgbClr val="333333"/>
                </a:solidFill>
              </a:rPr>
              <a:t>5. Foner, </a:t>
            </a:r>
            <a:r>
              <a:rPr lang="en" sz="1200" i="1">
                <a:solidFill>
                  <a:srgbClr val="333333"/>
                </a:solidFill>
              </a:rPr>
              <a:t>Give me Liberty!: An American</a:t>
            </a:r>
            <a:r>
              <a:rPr lang="en" sz="1200">
                <a:solidFill>
                  <a:srgbClr val="333333"/>
                </a:solidFill>
              </a:rPr>
              <a:t>, [35].</a:t>
            </a: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233950" y="592175"/>
            <a:ext cx="6006900" cy="1084499"/>
          </a:xfrm>
          <a:prstGeom prst="rect">
            <a:avLst/>
          </a:prstGeom>
        </p:spPr>
        <p:txBody>
          <a:bodyPr lIns="91425" tIns="91425" rIns="91425" bIns="91425" anchor="b" anchorCtr="0">
            <a:noAutofit/>
          </a:bodyPr>
          <a:lstStyle/>
          <a:p>
            <a:pPr algn="ctr">
              <a:buNone/>
            </a:pPr>
            <a:r>
              <a:rPr lang="en" sz="2400" b="0"/>
              <a:t>Republican Party has trouble passing laws/maintaining power and the Democratic Party gains influence-- Compromise 1877</a:t>
            </a:r>
          </a:p>
        </p:txBody>
      </p:sp>
      <p:sp>
        <p:nvSpPr>
          <p:cNvPr id="60" name="Shape 60"/>
          <p:cNvSpPr txBox="1">
            <a:spLocks noGrp="1"/>
          </p:cNvSpPr>
          <p:nvPr>
            <p:ph type="body" idx="1"/>
          </p:nvPr>
        </p:nvSpPr>
        <p:spPr>
          <a:xfrm>
            <a:off x="4157500" y="1420650"/>
            <a:ext cx="4599600" cy="5374799"/>
          </a:xfrm>
          <a:prstGeom prst="rect">
            <a:avLst/>
          </a:prstGeom>
        </p:spPr>
        <p:txBody>
          <a:bodyPr lIns="91425" tIns="91425" rIns="91425" bIns="91425" anchor="t" anchorCtr="0">
            <a:noAutofit/>
          </a:bodyPr>
          <a:lstStyle/>
          <a:p>
            <a:pPr lvl="0" rtl="0">
              <a:lnSpc>
                <a:spcPct val="115000"/>
              </a:lnSpc>
              <a:buNone/>
            </a:pPr>
            <a:r>
              <a:rPr lang="en" sz="1400">
                <a:solidFill>
                  <a:srgbClr val="000000"/>
                </a:solidFill>
              </a:rPr>
              <a:t>- The increase in Democratic representation that previously was not present also contributed to the Republican partys difficulty passing laws because they did not control as many seats so it was harder to achieve the ⅔ majority.</a:t>
            </a:r>
          </a:p>
          <a:p>
            <a:pPr lvl="0" rtl="0">
              <a:lnSpc>
                <a:spcPct val="115000"/>
              </a:lnSpc>
              <a:buNone/>
            </a:pPr>
            <a:r>
              <a:rPr lang="en" sz="1400">
                <a:solidFill>
                  <a:srgbClr val="000000"/>
                </a:solidFill>
              </a:rPr>
              <a:t>- Compromise of 1877 was the Democratic Party’s bargaining tool after Rutherford Hayes became president after not winning popular vote.</a:t>
            </a:r>
            <a:r>
              <a:rPr lang="en" sz="1400" baseline="30000">
                <a:solidFill>
                  <a:srgbClr val="000000"/>
                </a:solidFill>
              </a:rPr>
              <a:t>7</a:t>
            </a:r>
          </a:p>
          <a:p>
            <a:pPr lvl="0" rtl="0">
              <a:lnSpc>
                <a:spcPct val="115000"/>
              </a:lnSpc>
              <a:buNone/>
            </a:pPr>
            <a:r>
              <a:rPr lang="en" sz="1400">
                <a:solidFill>
                  <a:srgbClr val="000000"/>
                </a:solidFill>
              </a:rPr>
              <a:t>- They got federal troops removed from Louisiana and South Carolina, were granted federal money to build a new railroad and improve rivers, harbors and bridges, and got a conservative southerner appointed to the cabinet.</a:t>
            </a:r>
            <a:r>
              <a:rPr lang="en" sz="1400" baseline="30000">
                <a:solidFill>
                  <a:srgbClr val="000000"/>
                </a:solidFill>
              </a:rPr>
              <a:t>8</a:t>
            </a:r>
          </a:p>
          <a:p>
            <a:pPr lvl="0" rtl="0">
              <a:lnSpc>
                <a:spcPct val="115000"/>
              </a:lnSpc>
              <a:buNone/>
            </a:pPr>
            <a:r>
              <a:rPr lang="en" sz="1400">
                <a:solidFill>
                  <a:srgbClr val="000000"/>
                </a:solidFill>
              </a:rPr>
              <a:t>- By the Republican leaders agreeing to these demands, reconstruction is officially over because they Republican Party has given power back to the southern government.</a:t>
            </a:r>
            <a:r>
              <a:rPr lang="en" sz="1400" baseline="30000">
                <a:solidFill>
                  <a:srgbClr val="000000"/>
                </a:solidFill>
              </a:rPr>
              <a:t>9</a:t>
            </a:r>
          </a:p>
          <a:p>
            <a:endParaRPr lang="en" sz="1400" baseline="30000">
              <a:solidFill>
                <a:srgbClr val="000000"/>
              </a:solidFill>
            </a:endParaRPr>
          </a:p>
          <a:p>
            <a:pPr marL="0" lvl="0" indent="0" rtl="0">
              <a:lnSpc>
                <a:spcPct val="115000"/>
              </a:lnSpc>
              <a:buNone/>
            </a:pPr>
            <a:r>
              <a:rPr lang="en" sz="1000">
                <a:solidFill>
                  <a:srgbClr val="000000"/>
                </a:solidFill>
              </a:rPr>
              <a:t>6. </a:t>
            </a:r>
            <a:r>
              <a:rPr lang="en" sz="1000" i="1">
                <a:solidFill>
                  <a:srgbClr val="000000"/>
                </a:solidFill>
              </a:rPr>
              <a:t>"The Reconstruction Act of 1867" The Jim Crow Era (1866-1865)</a:t>
            </a:r>
            <a:r>
              <a:rPr lang="en" sz="1000">
                <a:solidFill>
                  <a:srgbClr val="000000"/>
                </a:solidFill>
              </a:rPr>
              <a:t> (Facts on FIle), [4.07].</a:t>
            </a:r>
          </a:p>
          <a:p>
            <a:pPr marL="0" lvl="0" indent="0" rtl="0">
              <a:lnSpc>
                <a:spcPct val="115000"/>
              </a:lnSpc>
              <a:buNone/>
            </a:pPr>
            <a:r>
              <a:rPr lang="en" sz="1000">
                <a:solidFill>
                  <a:srgbClr val="000000"/>
                </a:solidFill>
              </a:rPr>
              <a:t>7. Danzer, </a:t>
            </a:r>
            <a:r>
              <a:rPr lang="en" sz="1000" i="1">
                <a:solidFill>
                  <a:srgbClr val="000000"/>
                </a:solidFill>
              </a:rPr>
              <a:t>The Americans</a:t>
            </a:r>
            <a:r>
              <a:rPr lang="en" sz="1000">
                <a:solidFill>
                  <a:srgbClr val="000000"/>
                </a:solidFill>
              </a:rPr>
              <a:t>, [399].</a:t>
            </a:r>
          </a:p>
          <a:p>
            <a:pPr marL="0" lvl="0" indent="0" rtl="0">
              <a:lnSpc>
                <a:spcPct val="115000"/>
              </a:lnSpc>
              <a:buNone/>
            </a:pPr>
            <a:r>
              <a:rPr lang="en" sz="1000">
                <a:solidFill>
                  <a:srgbClr val="000000"/>
                </a:solidFill>
              </a:rPr>
              <a:t>8.  Danzer, </a:t>
            </a:r>
            <a:r>
              <a:rPr lang="en" sz="1000" i="1">
                <a:solidFill>
                  <a:srgbClr val="000000"/>
                </a:solidFill>
              </a:rPr>
              <a:t>The Americans</a:t>
            </a:r>
            <a:r>
              <a:rPr lang="en" sz="1000">
                <a:solidFill>
                  <a:srgbClr val="000000"/>
                </a:solidFill>
              </a:rPr>
              <a:t>, [399].</a:t>
            </a:r>
          </a:p>
          <a:p>
            <a:pPr marL="0" lvl="0" indent="0" rtl="0">
              <a:lnSpc>
                <a:spcPct val="115000"/>
              </a:lnSpc>
              <a:buNone/>
            </a:pPr>
            <a:r>
              <a:rPr lang="en" sz="1000">
                <a:solidFill>
                  <a:srgbClr val="000000"/>
                </a:solidFill>
              </a:rPr>
              <a:t>9.  Danzer, </a:t>
            </a:r>
            <a:r>
              <a:rPr lang="en" sz="1000" i="1">
                <a:solidFill>
                  <a:srgbClr val="000000"/>
                </a:solidFill>
              </a:rPr>
              <a:t>The Americans</a:t>
            </a:r>
            <a:r>
              <a:rPr lang="en" sz="1000">
                <a:solidFill>
                  <a:srgbClr val="000000"/>
                </a:solidFill>
              </a:rPr>
              <a:t>, [399].</a:t>
            </a:r>
          </a:p>
          <a:p>
            <a:endParaRPr lang="en" sz="1000">
              <a:solidFill>
                <a:srgbClr val="000000"/>
              </a:solidFill>
            </a:endParaRPr>
          </a:p>
          <a:p>
            <a:pPr marL="342900" lvl="0" indent="0" rtl="0">
              <a:lnSpc>
                <a:spcPct val="115000"/>
              </a:lnSpc>
              <a:buClr>
                <a:schemeClr val="dk1"/>
              </a:buClr>
              <a:buSzPct val="100000"/>
              <a:buFont typeface="Arial"/>
              <a:buNone/>
            </a:pPr>
            <a:r>
              <a:rPr lang="en" sz="1100">
                <a:solidFill>
                  <a:schemeClr val="dk1"/>
                </a:solidFill>
                <a:latin typeface="Arial"/>
                <a:ea typeface="Arial"/>
                <a:cs typeface="Arial"/>
                <a:sym typeface="Arial"/>
              </a:rPr>
              <a:t> </a:t>
            </a:r>
          </a:p>
          <a:p>
            <a:endParaRPr lang="en" sz="1100">
              <a:solidFill>
                <a:schemeClr val="dk1"/>
              </a:solidFill>
              <a:latin typeface="Arial"/>
              <a:ea typeface="Arial"/>
              <a:cs typeface="Arial"/>
              <a:sym typeface="Arial"/>
            </a:endParaRPr>
          </a:p>
        </p:txBody>
      </p:sp>
      <p:graphicFrame>
        <p:nvGraphicFramePr>
          <p:cNvPr id="61" name="Shape 61"/>
          <p:cNvGraphicFramePr/>
          <p:nvPr/>
        </p:nvGraphicFramePr>
        <p:xfrm>
          <a:off x="347500" y="1588937"/>
          <a:ext cx="3510300" cy="5120280"/>
        </p:xfrm>
        <a:graphic>
          <a:graphicData uri="http://schemas.openxmlformats.org/drawingml/2006/table">
            <a:tbl>
              <a:tblPr>
                <a:noFill/>
                <a:tableStyleId>{3655564E-CF15-4C19-B7C9-3158C5ACBF62}</a:tableStyleId>
              </a:tblPr>
              <a:tblGrid>
                <a:gridCol w="1170100"/>
                <a:gridCol w="1170100"/>
                <a:gridCol w="1170100"/>
              </a:tblGrid>
              <a:tr h="870275">
                <a:tc>
                  <a:txBody>
                    <a:bodyPr/>
                    <a:lstStyle/>
                    <a:p>
                      <a:pPr algn="ctr">
                        <a:buNone/>
                      </a:pPr>
                      <a:r>
                        <a:rPr lang="en" sz="1200"/>
                        <a:t>State</a:t>
                      </a:r>
                    </a:p>
                  </a:txBody>
                  <a:tcPr marL="91425" marR="91425" marT="91425" marB="91425"/>
                </a:tc>
                <a:tc>
                  <a:txBody>
                    <a:bodyPr/>
                    <a:lstStyle/>
                    <a:p>
                      <a:pPr algn="ctr">
                        <a:buNone/>
                      </a:pPr>
                      <a:r>
                        <a:rPr lang="en" sz="1200"/>
                        <a:t>Year Admitted to Union under Republican Rule</a:t>
                      </a:r>
                    </a:p>
                  </a:txBody>
                  <a:tcPr marL="91425" marR="91425" marT="91425" marB="91425"/>
                </a:tc>
                <a:tc>
                  <a:txBody>
                    <a:bodyPr/>
                    <a:lstStyle/>
                    <a:p>
                      <a:pPr algn="ctr">
                        <a:buNone/>
                      </a:pPr>
                      <a:r>
                        <a:rPr lang="en" sz="1200"/>
                        <a:t>Year Republican Government Eliminated</a:t>
                      </a:r>
                    </a:p>
                  </a:txBody>
                  <a:tcPr marL="91425" marR="91425" marT="91425" marB="91425"/>
                </a:tc>
              </a:tr>
              <a:tr h="349200">
                <a:tc>
                  <a:txBody>
                    <a:bodyPr/>
                    <a:lstStyle/>
                    <a:p>
                      <a:pPr>
                        <a:buNone/>
                      </a:pPr>
                      <a:r>
                        <a:rPr lang="en" sz="1200"/>
                        <a:t>Alabama</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1874</a:t>
                      </a:r>
                    </a:p>
                  </a:txBody>
                  <a:tcPr marL="91425" marR="91425" marT="91425" marB="91425"/>
                </a:tc>
              </a:tr>
              <a:tr h="349200">
                <a:tc>
                  <a:txBody>
                    <a:bodyPr/>
                    <a:lstStyle/>
                    <a:p>
                      <a:pPr>
                        <a:buNone/>
                      </a:pPr>
                      <a:r>
                        <a:rPr lang="en" sz="1200"/>
                        <a:t>Arkansas</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1874</a:t>
                      </a:r>
                    </a:p>
                  </a:txBody>
                  <a:tcPr marL="91425" marR="91425" marT="91425" marB="91425"/>
                </a:tc>
              </a:tr>
              <a:tr h="349200">
                <a:tc>
                  <a:txBody>
                    <a:bodyPr/>
                    <a:lstStyle/>
                    <a:p>
                      <a:pPr>
                        <a:buNone/>
                      </a:pPr>
                      <a:r>
                        <a:rPr lang="en" sz="1200"/>
                        <a:t>Florida</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1877</a:t>
                      </a:r>
                    </a:p>
                  </a:txBody>
                  <a:tcPr marL="91425" marR="91425" marT="91425" marB="91425"/>
                </a:tc>
              </a:tr>
              <a:tr h="349200">
                <a:tc>
                  <a:txBody>
                    <a:bodyPr/>
                    <a:lstStyle/>
                    <a:p>
                      <a:pPr>
                        <a:buNone/>
                      </a:pPr>
                      <a:r>
                        <a:rPr lang="en" sz="1200"/>
                        <a:t>Georgia</a:t>
                      </a:r>
                    </a:p>
                  </a:txBody>
                  <a:tcPr marL="91425" marR="91425" marT="91425" marB="91425"/>
                </a:tc>
                <a:tc>
                  <a:txBody>
                    <a:bodyPr/>
                    <a:lstStyle/>
                    <a:p>
                      <a:pPr>
                        <a:buNone/>
                      </a:pPr>
                      <a:r>
                        <a:rPr lang="en" sz="1200"/>
                        <a:t>1870</a:t>
                      </a:r>
                    </a:p>
                  </a:txBody>
                  <a:tcPr marL="91425" marR="91425" marT="91425" marB="91425"/>
                </a:tc>
                <a:tc>
                  <a:txBody>
                    <a:bodyPr/>
                    <a:lstStyle/>
                    <a:p>
                      <a:pPr>
                        <a:buNone/>
                      </a:pPr>
                      <a:r>
                        <a:rPr lang="en" sz="1200"/>
                        <a:t>1871</a:t>
                      </a:r>
                    </a:p>
                  </a:txBody>
                  <a:tcPr marL="91425" marR="91425" marT="91425" marB="91425"/>
                </a:tc>
              </a:tr>
              <a:tr h="349200">
                <a:tc>
                  <a:txBody>
                    <a:bodyPr/>
                    <a:lstStyle/>
                    <a:p>
                      <a:pPr>
                        <a:buNone/>
                      </a:pPr>
                      <a:r>
                        <a:rPr lang="en" sz="1200"/>
                        <a:t>Louisiana</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1877</a:t>
                      </a:r>
                    </a:p>
                  </a:txBody>
                  <a:tcPr marL="91425" marR="91425" marT="91425" marB="91425"/>
                </a:tc>
              </a:tr>
              <a:tr h="349200">
                <a:tc>
                  <a:txBody>
                    <a:bodyPr/>
                    <a:lstStyle/>
                    <a:p>
                      <a:pPr>
                        <a:buNone/>
                      </a:pPr>
                      <a:r>
                        <a:rPr lang="en" sz="1200"/>
                        <a:t>Mississippi</a:t>
                      </a:r>
                    </a:p>
                  </a:txBody>
                  <a:tcPr marL="91425" marR="91425" marT="91425" marB="91425"/>
                </a:tc>
                <a:tc>
                  <a:txBody>
                    <a:bodyPr/>
                    <a:lstStyle/>
                    <a:p>
                      <a:pPr>
                        <a:buNone/>
                      </a:pPr>
                      <a:r>
                        <a:rPr lang="en" sz="1200"/>
                        <a:t>1870</a:t>
                      </a:r>
                    </a:p>
                  </a:txBody>
                  <a:tcPr marL="91425" marR="91425" marT="91425" marB="91425"/>
                </a:tc>
                <a:tc>
                  <a:txBody>
                    <a:bodyPr/>
                    <a:lstStyle/>
                    <a:p>
                      <a:pPr>
                        <a:buNone/>
                      </a:pPr>
                      <a:r>
                        <a:rPr lang="en" sz="1200"/>
                        <a:t>1876</a:t>
                      </a:r>
                    </a:p>
                  </a:txBody>
                  <a:tcPr marL="91425" marR="91425" marT="91425" marB="91425"/>
                </a:tc>
              </a:tr>
              <a:tr h="349200">
                <a:tc>
                  <a:txBody>
                    <a:bodyPr/>
                    <a:lstStyle/>
                    <a:p>
                      <a:pPr>
                        <a:buNone/>
                      </a:pPr>
                      <a:r>
                        <a:rPr lang="en" sz="1200"/>
                        <a:t>N. Carolina</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1870</a:t>
                      </a:r>
                    </a:p>
                  </a:txBody>
                  <a:tcPr marL="91425" marR="91425" marT="91425" marB="91425"/>
                </a:tc>
              </a:tr>
              <a:tr h="349200">
                <a:tc>
                  <a:txBody>
                    <a:bodyPr/>
                    <a:lstStyle/>
                    <a:p>
                      <a:pPr>
                        <a:buNone/>
                      </a:pPr>
                      <a:r>
                        <a:rPr lang="en" sz="1200"/>
                        <a:t>S. Carolina</a:t>
                      </a:r>
                    </a:p>
                  </a:txBody>
                  <a:tcPr marL="91425" marR="91425" marT="91425" marB="91425"/>
                </a:tc>
                <a:tc>
                  <a:txBody>
                    <a:bodyPr/>
                    <a:lstStyle/>
                    <a:p>
                      <a:pPr>
                        <a:buNone/>
                      </a:pPr>
                      <a:r>
                        <a:rPr lang="en" sz="1200"/>
                        <a:t>1868</a:t>
                      </a:r>
                    </a:p>
                  </a:txBody>
                  <a:tcPr marL="91425" marR="91425" marT="91425" marB="91425"/>
                </a:tc>
                <a:tc>
                  <a:txBody>
                    <a:bodyPr/>
                    <a:lstStyle/>
                    <a:p>
                      <a:pPr>
                        <a:buNone/>
                      </a:pPr>
                      <a:r>
                        <a:rPr lang="en" sz="1200"/>
                        <a:t>1877</a:t>
                      </a:r>
                    </a:p>
                  </a:txBody>
                  <a:tcPr marL="91425" marR="91425" marT="91425" marB="91425"/>
                </a:tc>
              </a:tr>
              <a:tr h="349200">
                <a:tc>
                  <a:txBody>
                    <a:bodyPr/>
                    <a:lstStyle/>
                    <a:p>
                      <a:pPr>
                        <a:buNone/>
                      </a:pPr>
                      <a:r>
                        <a:rPr lang="en" sz="1200"/>
                        <a:t>Tennessee</a:t>
                      </a:r>
                    </a:p>
                  </a:txBody>
                  <a:tcPr marL="91425" marR="91425" marT="91425" marB="91425"/>
                </a:tc>
                <a:tc>
                  <a:txBody>
                    <a:bodyPr/>
                    <a:lstStyle/>
                    <a:p>
                      <a:pPr>
                        <a:buNone/>
                      </a:pPr>
                      <a:r>
                        <a:rPr lang="en" sz="1200"/>
                        <a:t>1866</a:t>
                      </a:r>
                    </a:p>
                  </a:txBody>
                  <a:tcPr marL="91425" marR="91425" marT="91425" marB="91425"/>
                </a:tc>
                <a:tc>
                  <a:txBody>
                    <a:bodyPr/>
                    <a:lstStyle/>
                    <a:p>
                      <a:pPr>
                        <a:buNone/>
                      </a:pPr>
                      <a:r>
                        <a:rPr lang="en" sz="1200"/>
                        <a:t>1869</a:t>
                      </a:r>
                    </a:p>
                  </a:txBody>
                  <a:tcPr marL="91425" marR="91425" marT="91425" marB="91425"/>
                </a:tc>
              </a:tr>
              <a:tr h="349200">
                <a:tc>
                  <a:txBody>
                    <a:bodyPr/>
                    <a:lstStyle/>
                    <a:p>
                      <a:pPr>
                        <a:buNone/>
                      </a:pPr>
                      <a:r>
                        <a:rPr lang="en" sz="1200"/>
                        <a:t>Texas</a:t>
                      </a:r>
                    </a:p>
                  </a:txBody>
                  <a:tcPr marL="91425" marR="91425" marT="91425" marB="91425"/>
                </a:tc>
                <a:tc>
                  <a:txBody>
                    <a:bodyPr/>
                    <a:lstStyle/>
                    <a:p>
                      <a:pPr>
                        <a:buNone/>
                      </a:pPr>
                      <a:r>
                        <a:rPr lang="en" sz="1200"/>
                        <a:t>1870</a:t>
                      </a:r>
                    </a:p>
                  </a:txBody>
                  <a:tcPr marL="91425" marR="91425" marT="91425" marB="91425"/>
                </a:tc>
                <a:tc>
                  <a:txBody>
                    <a:bodyPr/>
                    <a:lstStyle/>
                    <a:p>
                      <a:pPr>
                        <a:buNone/>
                      </a:pPr>
                      <a:r>
                        <a:rPr lang="en" sz="1200"/>
                        <a:t>1873</a:t>
                      </a:r>
                    </a:p>
                  </a:txBody>
                  <a:tcPr marL="91425" marR="91425" marT="91425" marB="91425"/>
                </a:tc>
              </a:tr>
              <a:tr h="349200">
                <a:tc>
                  <a:txBody>
                    <a:bodyPr/>
                    <a:lstStyle/>
                    <a:p>
                      <a:pPr>
                        <a:buNone/>
                      </a:pPr>
                      <a:r>
                        <a:rPr lang="en" sz="1200"/>
                        <a:t>Virginia</a:t>
                      </a:r>
                    </a:p>
                  </a:txBody>
                  <a:tcPr marL="91425" marR="91425" marT="91425" marB="91425"/>
                </a:tc>
                <a:tc>
                  <a:txBody>
                    <a:bodyPr/>
                    <a:lstStyle/>
                    <a:p>
                      <a:pPr>
                        <a:buNone/>
                      </a:pPr>
                      <a:r>
                        <a:rPr lang="en" sz="1200"/>
                        <a:t>1870</a:t>
                      </a:r>
                    </a:p>
                  </a:txBody>
                  <a:tcPr marL="91425" marR="91425" marT="91425" marB="91425"/>
                </a:tc>
                <a:tc>
                  <a:txBody>
                    <a:bodyPr/>
                    <a:lstStyle/>
                    <a:p>
                      <a:pPr>
                        <a:buNone/>
                      </a:pPr>
                      <a:r>
                        <a:rPr lang="en" sz="1200"/>
                        <a:t>1870</a:t>
                      </a:r>
                    </a:p>
                  </a:txBody>
                  <a:tcPr marL="91425" marR="91425" marT="91425" marB="91425"/>
                </a:tc>
              </a:tr>
            </a:tbl>
          </a:graphicData>
        </a:graphic>
      </p:graphicFrame>
      <p:sp>
        <p:nvSpPr>
          <p:cNvPr id="62" name="Shape 62"/>
          <p:cNvSpPr txBox="1"/>
          <p:nvPr/>
        </p:nvSpPr>
        <p:spPr>
          <a:xfrm>
            <a:off x="3857800" y="1420650"/>
            <a:ext cx="299699" cy="255899"/>
          </a:xfrm>
          <a:prstGeom prst="rect">
            <a:avLst/>
          </a:prstGeom>
        </p:spPr>
        <p:txBody>
          <a:bodyPr lIns="91425" tIns="91425" rIns="91425" bIns="91425" anchor="t" anchorCtr="0">
            <a:noAutofit/>
          </a:bodyPr>
          <a:lstStyle/>
          <a:p>
            <a:pPr>
              <a:buNone/>
            </a:pPr>
            <a:r>
              <a:rPr lang="en" baseline="30000"/>
              <a:t>6</a:t>
            </a:r>
          </a:p>
        </p:txBody>
      </p:sp>
      <p:sp>
        <p:nvSpPr>
          <p:cNvPr id="63" name="Shape 63"/>
          <p:cNvSpPr txBox="1"/>
          <p:nvPr/>
        </p:nvSpPr>
        <p:spPr>
          <a:xfrm>
            <a:off x="5246800" y="187650"/>
            <a:ext cx="3510299" cy="1401299"/>
          </a:xfrm>
          <a:prstGeom prst="rect">
            <a:avLst/>
          </a:prstGeom>
        </p:spPr>
        <p:txBody>
          <a:bodyPr lIns="91425" tIns="91425" rIns="91425" bIns="91425" anchor="t" anchorCtr="0">
            <a:noAutofit/>
          </a:bodyPr>
          <a:lstStyle/>
          <a:p>
            <a:pPr>
              <a:buNone/>
            </a:pPr>
            <a:r>
              <a:rPr lang="en">
                <a:latin typeface="Trebuchet MS"/>
                <a:ea typeface="Trebuchet MS"/>
                <a:cs typeface="Trebuchet MS"/>
                <a:sym typeface="Trebuchet MS"/>
              </a:rPr>
              <a:t>-The differing in opinions and corruption within the party, that ultimately lead to the split, made it so that radical reconstruction laws that had been passed with ease before were no longer being passed.</a:t>
            </a: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Shape 68"/>
          <p:cNvSpPr txBox="1">
            <a:spLocks noGrp="1"/>
          </p:cNvSpPr>
          <p:nvPr>
            <p:ph type="title"/>
          </p:nvPr>
        </p:nvSpPr>
        <p:spPr>
          <a:xfrm>
            <a:off x="457200" y="274637"/>
            <a:ext cx="8229600" cy="1325700"/>
          </a:xfrm>
          <a:prstGeom prst="rect">
            <a:avLst/>
          </a:prstGeom>
        </p:spPr>
        <p:txBody>
          <a:bodyPr lIns="91425" tIns="91425" rIns="91425" bIns="91425" anchor="b" anchorCtr="0">
            <a:noAutofit/>
          </a:bodyPr>
          <a:lstStyle/>
          <a:p>
            <a:pPr algn="ctr">
              <a:buNone/>
            </a:pPr>
            <a:r>
              <a:rPr lang="en"/>
              <a:t>Bibliography</a:t>
            </a:r>
          </a:p>
        </p:txBody>
      </p:sp>
      <p:sp>
        <p:nvSpPr>
          <p:cNvPr id="69" name="Shape 69"/>
          <p:cNvSpPr txBox="1">
            <a:spLocks noGrp="1"/>
          </p:cNvSpPr>
          <p:nvPr>
            <p:ph type="body" idx="1"/>
          </p:nvPr>
        </p:nvSpPr>
        <p:spPr>
          <a:xfrm>
            <a:off x="457200" y="1658990"/>
            <a:ext cx="8229600" cy="4840199"/>
          </a:xfrm>
          <a:prstGeom prst="rect">
            <a:avLst/>
          </a:prstGeom>
          <a:noFill/>
        </p:spPr>
        <p:txBody>
          <a:bodyPr lIns="91425" tIns="91425" rIns="91425" bIns="91425" anchor="t" anchorCtr="0">
            <a:noAutofit/>
          </a:bodyPr>
          <a:lstStyle/>
          <a:p>
            <a:pPr marL="0" lvl="0" indent="0" rtl="0">
              <a:lnSpc>
                <a:spcPct val="115000"/>
              </a:lnSpc>
              <a:spcBef>
                <a:spcPts val="0"/>
              </a:spcBef>
              <a:buClr>
                <a:schemeClr val="dk1"/>
              </a:buClr>
              <a:buSzPct val="61111"/>
              <a:buFont typeface="Arial"/>
              <a:buNone/>
            </a:pPr>
            <a:r>
              <a:rPr lang="en" sz="1800">
                <a:solidFill>
                  <a:srgbClr val="000000"/>
                </a:solidFill>
                <a:latin typeface="Arial"/>
                <a:ea typeface="Arial"/>
                <a:cs typeface="Arial"/>
                <a:sym typeface="Arial"/>
              </a:rPr>
              <a:t>1. Danzer, Gerald A. </a:t>
            </a:r>
            <a:r>
              <a:rPr lang="en" sz="1800" i="1">
                <a:solidFill>
                  <a:srgbClr val="000000"/>
                </a:solidFill>
                <a:latin typeface="Arial"/>
                <a:ea typeface="Arial"/>
                <a:cs typeface="Arial"/>
                <a:sym typeface="Arial"/>
              </a:rPr>
              <a:t>The Americans</a:t>
            </a:r>
            <a:r>
              <a:rPr lang="en" sz="1800">
                <a:solidFill>
                  <a:srgbClr val="000000"/>
                </a:solidFill>
                <a:latin typeface="Arial"/>
                <a:ea typeface="Arial"/>
                <a:cs typeface="Arial"/>
                <a:sym typeface="Arial"/>
              </a:rPr>
              <a:t>. Student text. ed. Evanston, IL: McDougal Littell, 2005. </a:t>
            </a:r>
          </a:p>
          <a:p>
            <a:pPr marL="0" lvl="0" indent="0" rtl="0">
              <a:lnSpc>
                <a:spcPct val="115000"/>
              </a:lnSpc>
              <a:spcBef>
                <a:spcPts val="0"/>
              </a:spcBef>
              <a:buClr>
                <a:schemeClr val="dk1"/>
              </a:buClr>
              <a:buSzPct val="61111"/>
              <a:buFont typeface="Arial"/>
              <a:buNone/>
            </a:pPr>
            <a:r>
              <a:rPr lang="en" sz="1800">
                <a:solidFill>
                  <a:srgbClr val="000000"/>
                </a:solidFill>
                <a:latin typeface="Arial"/>
                <a:ea typeface="Arial"/>
                <a:cs typeface="Arial"/>
                <a:sym typeface="Arial"/>
              </a:rPr>
              <a:t>2. Foner, Eric. </a:t>
            </a:r>
            <a:r>
              <a:rPr lang="en" sz="1800" i="1">
                <a:solidFill>
                  <a:srgbClr val="000000"/>
                </a:solidFill>
                <a:latin typeface="Arial"/>
                <a:ea typeface="Arial"/>
                <a:cs typeface="Arial"/>
                <a:sym typeface="Arial"/>
              </a:rPr>
              <a:t>Give me Liberty!: An American History.</a:t>
            </a:r>
            <a:r>
              <a:rPr lang="en" sz="1800">
                <a:solidFill>
                  <a:srgbClr val="000000"/>
                </a:solidFill>
                <a:latin typeface="Arial"/>
                <a:ea typeface="Arial"/>
                <a:cs typeface="Arial"/>
                <a:sym typeface="Arial"/>
              </a:rPr>
              <a:t> New York: ww. North, 2005. </a:t>
            </a:r>
          </a:p>
          <a:p>
            <a:pPr marL="0" lvl="0" indent="0" rtl="0">
              <a:lnSpc>
                <a:spcPct val="115000"/>
              </a:lnSpc>
              <a:buClr>
                <a:schemeClr val="dk1"/>
              </a:buClr>
              <a:buSzPct val="61111"/>
              <a:buFont typeface="Arial"/>
              <a:buNone/>
            </a:pPr>
            <a:r>
              <a:rPr lang="en" sz="1800">
                <a:solidFill>
                  <a:srgbClr val="000000"/>
                </a:solidFill>
                <a:latin typeface="Arial"/>
                <a:ea typeface="Arial"/>
                <a:cs typeface="Arial"/>
                <a:sym typeface="Arial"/>
              </a:rPr>
              <a:t>3. "The Reconstruction Act of 1867." The Jim Crow Era (1866-1865) to </a:t>
            </a:r>
            <a:r>
              <a:rPr lang="en" sz="1800" i="1">
                <a:solidFill>
                  <a:srgbClr val="000000"/>
                </a:solidFill>
                <a:latin typeface="Arial"/>
                <a:ea typeface="Arial"/>
                <a:cs typeface="Arial"/>
                <a:sym typeface="Arial"/>
              </a:rPr>
              <a:t>African-American Experience on File</a:t>
            </a:r>
            <a:r>
              <a:rPr lang="en" sz="1800">
                <a:solidFill>
                  <a:srgbClr val="000000"/>
                </a:solidFill>
                <a:latin typeface="Arial"/>
                <a:ea typeface="Arial"/>
                <a:cs typeface="Arial"/>
                <a:sym typeface="Arial"/>
              </a:rPr>
              <a:t>, 4.07. N.p.: Facts on File, n.d.</a:t>
            </a:r>
          </a:p>
          <a:p>
            <a:pPr marL="0" lvl="0" indent="0" rtl="0">
              <a:lnSpc>
                <a:spcPct val="115000"/>
              </a:lnSpc>
              <a:buClr>
                <a:schemeClr val="dk1"/>
              </a:buClr>
              <a:buSzPct val="61111"/>
              <a:buFont typeface="Arial"/>
              <a:buNone/>
            </a:pPr>
            <a:r>
              <a:rPr lang="en" sz="1800">
                <a:solidFill>
                  <a:srgbClr val="000000"/>
                </a:solidFill>
                <a:latin typeface="Arial"/>
                <a:ea typeface="Arial"/>
                <a:cs typeface="Arial"/>
                <a:sym typeface="Arial"/>
              </a:rPr>
              <a:t>4. Stevens, Thaddeus. </a:t>
            </a:r>
            <a:r>
              <a:rPr lang="en" sz="1800" i="1">
                <a:solidFill>
                  <a:srgbClr val="000000"/>
                </a:solidFill>
                <a:latin typeface="Arial"/>
                <a:ea typeface="Arial"/>
                <a:cs typeface="Arial"/>
                <a:sym typeface="Arial"/>
              </a:rPr>
              <a:t>Speech of December 18 1865.</a:t>
            </a:r>
            <a:r>
              <a:rPr lang="en" sz="1800">
                <a:solidFill>
                  <a:srgbClr val="000000"/>
                </a:solidFill>
                <a:latin typeface="Arial"/>
                <a:ea typeface="Arial"/>
                <a:cs typeface="Arial"/>
                <a:sym typeface="Arial"/>
              </a:rPr>
              <a:t> Wellesley: Wellesley High School History Department, 2013. </a:t>
            </a:r>
          </a:p>
          <a:p>
            <a:endParaRPr lang="en" sz="1800">
              <a:solidFill>
                <a:srgbClr val="000000"/>
              </a:solidFill>
              <a:latin typeface="Arial"/>
              <a:ea typeface="Arial"/>
              <a:cs typeface="Arial"/>
              <a:sym typeface="Arial"/>
            </a:endParaRPr>
          </a:p>
        </p:txBody>
      </p:sp>
    </p:spTree>
  </p:cSld>
  <p:clrMapOvr>
    <a:masterClrMapping/>
  </p:clrMapOvr>
  <p:transition xmlns:p14="http://schemas.microsoft.com/office/powerpoint/2010/main" spd="slow">
    <p:cut/>
  </p:transition>
  <p:timing>
    <p:tnLst>
      <p:par>
        <p:cTn xmlns:p14="http://schemas.microsoft.com/office/powerpoint/2010/main" id="1" dur="indefinite" restart="never" nodeType="tmRoot"/>
      </p:par>
    </p:tnLst>
  </p:timing>
</p:sld>
</file>

<file path=ppt/theme/theme1.xml><?xml version="1.0" encoding="utf-8"?>
<a:theme xmlns:a="http://schemas.openxmlformats.org/drawingml/2006/main" name="wave">
  <a:themeElements>
    <a:clrScheme name="Custom 506">
      <a:dk1>
        <a:srgbClr val="000000"/>
      </a:dk1>
      <a:lt1>
        <a:srgbClr val="FFFFFF"/>
      </a:lt1>
      <a:dk2>
        <a:srgbClr val="00387E"/>
      </a:dk2>
      <a:lt2>
        <a:srgbClr val="C6DFFF"/>
      </a:lt2>
      <a:accent1>
        <a:srgbClr val="4F81BD"/>
      </a:accent1>
      <a:accent2>
        <a:srgbClr val="C0504D"/>
      </a:accent2>
      <a:accent3>
        <a:srgbClr val="9BBB59"/>
      </a:accent3>
      <a:accent4>
        <a:srgbClr val="8064A2"/>
      </a:accent4>
      <a:accent5>
        <a:srgbClr val="4BACC6"/>
      </a:accent5>
      <a:accent6>
        <a:srgbClr val="F79646"/>
      </a:accent6>
      <a:hlink>
        <a:srgbClr val="00387E"/>
      </a:hlink>
      <a:folHlink>
        <a:srgbClr val="96969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956</Words>
  <Application>Microsoft Macintosh PowerPoint</Application>
  <PresentationFormat>On-screen Show (4:3)</PresentationFormat>
  <Paragraphs>83</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wave</vt:lpstr>
      <vt:lpstr>Explain why Reconstruction ended because it was undermined by the differences in the Republican Party.</vt:lpstr>
      <vt:lpstr>Corruption within the Grant administration caused Republicans to question the honesty of the government and thus created a split.</vt:lpstr>
      <vt:lpstr>Differences in Opinion in the Republican Party</vt:lpstr>
      <vt:lpstr>Republican Party has trouble passing laws/maintaining power and the Democratic Party gains influence-- Compromise 1877</vt:lpstr>
      <vt:lpstr>Bibliography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Explain why Reconstruction ended because it was undermined by the differences in the Republican Party.</dc:title>
  <cp:lastModifiedBy>Crystal Bartels</cp:lastModifiedBy>
  <cp:revision>1</cp:revision>
  <dcterms:modified xsi:type="dcterms:W3CDTF">2013-10-15T17:11:28Z</dcterms:modified>
</cp:coreProperties>
</file>